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page numbers in top right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4617c7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4617c7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starting values of P can throw us off track immediately. “No, I’m pretty sure I’m not moving”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7c1a4f6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7c1a4f6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ddb4a25f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ddb4a25f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034ce2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034ce2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get accurate velocities, would need to include acceleration in the model &amp; assume it’s constant, and then it would be imprecise.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034ce2d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034ce2d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Randomization present during mutation can be tweaked to affect agents’ exploration of the fitness landscape and allow for different local optima to be found.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034ce2d6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034ce2d6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034ce2d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034ce2d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034ce2d6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034ce2d6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034ce2d6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034ce2d6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ddb4a25f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ddb4a25f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ddb4a25f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ddb4a25f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034ce2d6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034ce2d6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8ab52c49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8ab52c49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53ec2d33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53ec2d3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ddb4a25f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ddb4a25f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ddb4a25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ddb4a25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Z is imprecise due to the changing heading phi, but the whole filter is just converging approximations, so it will be ok; we can’t do better without moving to a nonlinear EKF. The linear GPS transforms are okay since the working area is too small; there are equations that can be used in a real application, but this is simpler and works fine for my application.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ddb4a25f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ddb4a25f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7573cbd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7573cbd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7573cbd6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7573cbd6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383d82b3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383d82b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Mapping (locally and globally)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Localization = knowing where it is on that map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Path planning = finding a way to the goal on that map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1000"/>
              </a:spcAft>
              <a:buClr>
                <a:srgbClr val="233A44"/>
              </a:buClr>
              <a:buSzPts val="1100"/>
              <a:buFont typeface="Calibri"/>
              <a:buChar char="○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Navigation = following the path to its goal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e8641c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e8641c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034ce2d6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034ce2d6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383d82b3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383d82b3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383d82b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383d82b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383d82b3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383d82b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34ce2d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034ce2d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 and more details are in the appendix if people would like me to discuss them. Kalman Gain represents ratio of confidence in predictions vs measurements.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kevin-robb/capstone-kf-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kalmanfilter.net" TargetMode="External"/><Relationship Id="rId4" Type="http://schemas.openxmlformats.org/officeDocument/2006/relationships/hyperlink" Target="http://www.neuralnetworksanddeeplearning.com" TargetMode="External"/><Relationship Id="rId5" Type="http://schemas.openxmlformats.org/officeDocument/2006/relationships/hyperlink" Target="https://www.researchgate.net/publication/251439107_Improving_Adaptive_Kalman_Filter_in_GPSSDINS_Integration_with_Neural_Network" TargetMode="External"/><Relationship Id="rId6" Type="http://schemas.openxmlformats.org/officeDocument/2006/relationships/hyperlink" Target="http://github.com/SoonerRobotics/SCR-SWC-2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hyperlink" Target="http://drive.google.com/file/d/1z5lh9AKNsopf0nUtqRCNr12sHTiswqV3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770400" y="1404950"/>
            <a:ext cx="76032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Mobile Robot Perception Using a Kalman Filter and Machine Learning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30759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Kevin Robb with Dr. Dean Hougen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>
            <p:ph type="title"/>
          </p:nvPr>
        </p:nvSpPr>
        <p:spPr>
          <a:xfrm>
            <a:off x="819150" y="202650"/>
            <a:ext cx="76560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of </a:t>
            </a:r>
            <a:r>
              <a:rPr lang="en"/>
              <a:t>the Kalman Filter</a:t>
            </a:r>
            <a:endParaRPr/>
          </a:p>
        </p:txBody>
      </p:sp>
      <p:sp>
        <p:nvSpPr>
          <p:cNvPr id="303" name="Google Shape;303;p22"/>
          <p:cNvSpPr txBox="1"/>
          <p:nvPr>
            <p:ph idx="1" type="body"/>
          </p:nvPr>
        </p:nvSpPr>
        <p:spPr>
          <a:xfrm>
            <a:off x="950700" y="860125"/>
            <a:ext cx="7149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parts of the KF are tuned beforehand by the user for a certain environment. We do this manually for now, but later improve them with machine learning.</a:t>
            </a:r>
            <a:endParaRPr/>
          </a:p>
        </p:txBody>
      </p:sp>
      <p:sp>
        <p:nvSpPr>
          <p:cNvPr id="304" name="Google Shape;304;p22"/>
          <p:cNvSpPr txBox="1"/>
          <p:nvPr>
            <p:ph idx="1" type="body"/>
          </p:nvPr>
        </p:nvSpPr>
        <p:spPr>
          <a:xfrm>
            <a:off x="997350" y="3444675"/>
            <a:ext cx="71493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</a:t>
            </a:r>
            <a:r>
              <a:rPr lang="en"/>
              <a:t> i</a:t>
            </a:r>
            <a:r>
              <a:rPr lang="en"/>
              <a:t>ncreases during Time Update and decreases in Measurement Update, so there’s a net increase if we don’t get confirmation that the estimates are good.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Q</a:t>
            </a:r>
            <a:r>
              <a:rPr lang="en"/>
              <a:t> and </a:t>
            </a:r>
            <a:r>
              <a:rPr b="1" i="1" lang="en"/>
              <a:t>R</a:t>
            </a:r>
            <a:r>
              <a:rPr lang="en"/>
              <a:t> do not change.</a:t>
            </a:r>
            <a:endParaRPr/>
          </a:p>
        </p:txBody>
      </p:sp>
      <p:sp>
        <p:nvSpPr>
          <p:cNvPr id="305" name="Google Shape;305;p22"/>
          <p:cNvSpPr txBox="1"/>
          <p:nvPr>
            <p:ph idx="12" type="sldNum"/>
          </p:nvPr>
        </p:nvSpPr>
        <p:spPr>
          <a:xfrm>
            <a:off x="8390734" y="2026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75" y="1728350"/>
            <a:ext cx="3061700" cy="10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975" y="1689400"/>
            <a:ext cx="3829026" cy="11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 txBox="1"/>
          <p:nvPr>
            <p:ph idx="1" type="body"/>
          </p:nvPr>
        </p:nvSpPr>
        <p:spPr>
          <a:xfrm>
            <a:off x="898825" y="2758150"/>
            <a:ext cx="2978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Covariance matrix </a:t>
            </a:r>
            <a:r>
              <a:rPr b="1" i="1" lang="en" sz="1200"/>
              <a:t>P</a:t>
            </a:r>
            <a:r>
              <a:rPr i="1" lang="en" sz="1200"/>
              <a:t> tracks confidence in our own estimates.</a:t>
            </a:r>
            <a:endParaRPr i="1" sz="1200"/>
          </a:p>
        </p:txBody>
      </p:sp>
      <p:sp>
        <p:nvSpPr>
          <p:cNvPr id="309" name="Google Shape;309;p22"/>
          <p:cNvSpPr txBox="1"/>
          <p:nvPr>
            <p:ph idx="1" type="body"/>
          </p:nvPr>
        </p:nvSpPr>
        <p:spPr>
          <a:xfrm>
            <a:off x="4696050" y="2758150"/>
            <a:ext cx="3322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Process noise </a:t>
            </a:r>
            <a:r>
              <a:rPr b="1" i="1" lang="en" sz="1200"/>
              <a:t>Q</a:t>
            </a:r>
            <a:r>
              <a:rPr i="1" lang="en" sz="1200"/>
              <a:t> and measurement uncertainty </a:t>
            </a:r>
            <a:r>
              <a:rPr b="1" i="1" lang="en" sz="1200"/>
              <a:t>R</a:t>
            </a:r>
            <a:r>
              <a:rPr i="1" lang="en" sz="1200"/>
              <a:t>.</a:t>
            </a:r>
            <a:endParaRPr i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776175" y="194250"/>
            <a:ext cx="72390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t</a:t>
            </a:r>
            <a:r>
              <a:rPr lang="en"/>
              <a:t>he Process Noise, </a:t>
            </a:r>
            <a:r>
              <a:rPr b="1" i="1" lang="en"/>
              <a:t>Q</a:t>
            </a:r>
            <a:endParaRPr b="1" i="1" sz="1900"/>
          </a:p>
        </p:txBody>
      </p:sp>
      <p:sp>
        <p:nvSpPr>
          <p:cNvPr id="315" name="Google Shape;315;p23"/>
          <p:cNvSpPr txBox="1"/>
          <p:nvPr>
            <p:ph idx="1" type="body"/>
          </p:nvPr>
        </p:nvSpPr>
        <p:spPr>
          <a:xfrm>
            <a:off x="459475" y="815850"/>
            <a:ext cx="2680200" cy="3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Represents the uncertainty in the equations and estimations themselves (the “process”).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Mimics unpredictable deviations from the Dynamic Model.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e.g., we assume constant velocity, but it’s obviously changing.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 txBox="1"/>
          <p:nvPr>
            <p:ph idx="12" type="sldNum"/>
          </p:nvPr>
        </p:nvSpPr>
        <p:spPr>
          <a:xfrm>
            <a:off x="8390734" y="1942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324" y="1040175"/>
            <a:ext cx="5418248" cy="33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>
            <p:ph idx="1" type="body"/>
          </p:nvPr>
        </p:nvSpPr>
        <p:spPr>
          <a:xfrm>
            <a:off x="2955075" y="4340800"/>
            <a:ext cx="57825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Example behavior of a 1D KF with a constant dynamic model for different magnitudes of Q.</a:t>
            </a:r>
            <a:endParaRPr i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type="title"/>
          </p:nvPr>
        </p:nvSpPr>
        <p:spPr>
          <a:xfrm>
            <a:off x="197975" y="204400"/>
            <a:ext cx="31338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KF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(Poor Tuning)</a:t>
            </a:r>
            <a:endParaRPr/>
          </a:p>
        </p:txBody>
      </p:sp>
      <p:pic>
        <p:nvPicPr>
          <p:cNvPr id="324" name="Google Shape;3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25" y="423850"/>
            <a:ext cx="5483601" cy="36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 txBox="1"/>
          <p:nvPr>
            <p:ph idx="1" type="body"/>
          </p:nvPr>
        </p:nvSpPr>
        <p:spPr>
          <a:xfrm>
            <a:off x="352925" y="1350475"/>
            <a:ext cx="2696400" cy="24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KF follows the trend but lags behind.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aggressive enough to stay on the ground truth, and isn’t weighing measurements as much as it should.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Caused by low </a:t>
            </a:r>
            <a:r>
              <a:rPr b="1" lang="en"/>
              <a:t>Q</a:t>
            </a:r>
            <a:r>
              <a:rPr lang="en"/>
              <a:t> magnitude, leading to more confidence in predictions than is warranted.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390734" y="204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type="title"/>
          </p:nvPr>
        </p:nvSpPr>
        <p:spPr>
          <a:xfrm>
            <a:off x="197975" y="204400"/>
            <a:ext cx="31338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KF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(Good Tuning)</a:t>
            </a:r>
            <a:endParaRPr/>
          </a:p>
        </p:txBody>
      </p:sp>
      <p:pic>
        <p:nvPicPr>
          <p:cNvPr id="332" name="Google Shape;3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25" y="423850"/>
            <a:ext cx="5483601" cy="36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 txBox="1"/>
          <p:nvPr>
            <p:ph idx="1" type="body"/>
          </p:nvPr>
        </p:nvSpPr>
        <p:spPr>
          <a:xfrm>
            <a:off x="352925" y="1350475"/>
            <a:ext cx="2687100" cy="26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KF tracks the position much better.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unable to track velocities very well, but this is expected.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Constant velocity model: KF assumes all changes to velocity are unintentional noise.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highest order of the state will be imprecise with this style of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390734" y="204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 rotWithShape="1">
          <a:blip r:embed="rId4">
            <a:alphaModFix/>
          </a:blip>
          <a:srcRect b="0" l="3846" r="0" t="0"/>
          <a:stretch/>
        </p:blipFill>
        <p:spPr>
          <a:xfrm>
            <a:off x="3204800" y="454263"/>
            <a:ext cx="5616702" cy="35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5"/>
          <p:cNvSpPr txBox="1"/>
          <p:nvPr/>
        </p:nvSpPr>
        <p:spPr>
          <a:xfrm>
            <a:off x="352925" y="4145850"/>
            <a:ext cx="764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see the position converges on straight segments, and shoots ahead on sharp turns. This represents the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steady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tradeoff between reliance on measurements vs predictions.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/>
          <p:nvPr>
            <p:ph type="title"/>
          </p:nvPr>
        </p:nvSpPr>
        <p:spPr>
          <a:xfrm>
            <a:off x="819150" y="280600"/>
            <a:ext cx="7505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Evolutionary Computation</a:t>
            </a:r>
            <a:endParaRPr/>
          </a:p>
        </p:txBody>
      </p:sp>
      <p:sp>
        <p:nvSpPr>
          <p:cNvPr id="342" name="Google Shape;342;p26"/>
          <p:cNvSpPr txBox="1"/>
          <p:nvPr>
            <p:ph idx="1" type="body"/>
          </p:nvPr>
        </p:nvSpPr>
        <p:spPr>
          <a:xfrm>
            <a:off x="566125" y="936175"/>
            <a:ext cx="70950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Genetics-based form of machine learning.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“Agents” each defined by a genome (containing entries of </a:t>
            </a:r>
            <a:r>
              <a:rPr b="1" i="1" lang="en"/>
              <a:t>P</a:t>
            </a:r>
            <a:r>
              <a:rPr lang="en"/>
              <a:t>, </a:t>
            </a:r>
            <a:r>
              <a:rPr b="1" i="1" lang="en"/>
              <a:t>Q</a:t>
            </a:r>
            <a:r>
              <a:rPr lang="en"/>
              <a:t>, and </a:t>
            </a:r>
            <a:r>
              <a:rPr b="1" i="1" lang="en"/>
              <a:t>R</a:t>
            </a:r>
            <a:r>
              <a:rPr lang="en"/>
              <a:t>).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Evolution of agents over many generations.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“Survival of the Fittest” determines reproduction.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We can use EC to tune the KF hyperparameters and optimize performance.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Full simulation is run for every agent to gather data about the KF performance.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Cost (Fitness) is calculated for each agent.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Based on Cost, agents are selected for reproduction.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New generation is created with crossover and mutation.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Crossover: each gene randomly selected from one of two parents, and has 5% chance to mutate.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Mutation: selected value from Gaussian </a:t>
            </a:r>
            <a:r>
              <a:rPr i="1" lang="en"/>
              <a:t>N</a:t>
            </a:r>
            <a:r>
              <a:rPr lang="en"/>
              <a:t>(0, 0.01) is added to the gene.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 txBox="1"/>
          <p:nvPr>
            <p:ph idx="12" type="sldNum"/>
          </p:nvPr>
        </p:nvSpPr>
        <p:spPr>
          <a:xfrm>
            <a:off x="8390734" y="2115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type="title"/>
          </p:nvPr>
        </p:nvSpPr>
        <p:spPr>
          <a:xfrm>
            <a:off x="819150" y="280600"/>
            <a:ext cx="7505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sp>
        <p:nvSpPr>
          <p:cNvPr id="349" name="Google Shape;349;p27"/>
          <p:cNvSpPr txBox="1"/>
          <p:nvPr>
            <p:ph idx="1" type="body"/>
          </p:nvPr>
        </p:nvSpPr>
        <p:spPr>
          <a:xfrm>
            <a:off x="514175" y="1100875"/>
            <a:ext cx="74622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Preface: Genome parameters directly affect the KF (localization), so evaluate using localization success.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Goal: Minimize the mean difference between the KF estimate and the ground truth position: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This cost, therefore, is a direct way of measuring the </a:t>
            </a:r>
            <a:r>
              <a:rPr lang="en"/>
              <a:t>efficacy</a:t>
            </a:r>
            <a:r>
              <a:rPr lang="en"/>
              <a:t> of our Kalman Filter.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Note: We can compute the average cost of using the raw sensor values without the KF.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GPS has precision of ±5m for both longitude &amp; latitude.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Cost is then (5 + 5) = 10m.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is our benchmark performance.</a:t>
            </a:r>
            <a:endParaRPr/>
          </a:p>
        </p:txBody>
      </p:sp>
      <p:sp>
        <p:nvSpPr>
          <p:cNvPr id="350" name="Google Shape;350;p27"/>
          <p:cNvSpPr txBox="1"/>
          <p:nvPr>
            <p:ph idx="12" type="sldNum"/>
          </p:nvPr>
        </p:nvSpPr>
        <p:spPr>
          <a:xfrm>
            <a:off x="8390734" y="2115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151" y="1734926"/>
            <a:ext cx="4325374" cy="7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>
            <p:ph type="title"/>
          </p:nvPr>
        </p:nvSpPr>
        <p:spPr>
          <a:xfrm>
            <a:off x="741225" y="212400"/>
            <a:ext cx="78798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with Machine Learning Included</a:t>
            </a:r>
            <a:endParaRPr/>
          </a:p>
        </p:txBody>
      </p:sp>
      <p:sp>
        <p:nvSpPr>
          <p:cNvPr id="357" name="Google Shape;357;p28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3795100" y="2319750"/>
            <a:ext cx="4648800" cy="185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3912925" y="3267500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6967025" y="3267500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5729625" y="3258200"/>
            <a:ext cx="7260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cxnSp>
        <p:nvCxnSpPr>
          <p:cNvPr id="362" name="Google Shape;362;p28"/>
          <p:cNvCxnSpPr/>
          <p:nvPr/>
        </p:nvCxnSpPr>
        <p:spPr>
          <a:xfrm>
            <a:off x="4231475" y="1797650"/>
            <a:ext cx="0" cy="14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8"/>
          <p:cNvCxnSpPr/>
          <p:nvPr/>
        </p:nvCxnSpPr>
        <p:spPr>
          <a:xfrm>
            <a:off x="5218225" y="3492838"/>
            <a:ext cx="51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28"/>
          <p:cNvCxnSpPr>
            <a:stCxn id="361" idx="3"/>
            <a:endCxn id="360" idx="1"/>
          </p:cNvCxnSpPr>
          <p:nvPr/>
        </p:nvCxnSpPr>
        <p:spPr>
          <a:xfrm>
            <a:off x="6455625" y="3624350"/>
            <a:ext cx="511500" cy="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8"/>
          <p:cNvCxnSpPr/>
          <p:nvPr/>
        </p:nvCxnSpPr>
        <p:spPr>
          <a:xfrm rot="10800000">
            <a:off x="7491050" y="1797800"/>
            <a:ext cx="0" cy="14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8"/>
          <p:cNvCxnSpPr/>
          <p:nvPr/>
        </p:nvCxnSpPr>
        <p:spPr>
          <a:xfrm>
            <a:off x="5218225" y="3822638"/>
            <a:ext cx="492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8"/>
          <p:cNvSpPr txBox="1"/>
          <p:nvPr/>
        </p:nvSpPr>
        <p:spPr>
          <a:xfrm>
            <a:off x="3614975" y="1811850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Waypoints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IMU</a:t>
            </a:r>
            <a:endParaRPr sz="700"/>
          </a:p>
        </p:txBody>
      </p:sp>
      <p:sp>
        <p:nvSpPr>
          <p:cNvPr id="368" name="Google Shape;368;p28"/>
          <p:cNvSpPr txBox="1"/>
          <p:nvPr/>
        </p:nvSpPr>
        <p:spPr>
          <a:xfrm>
            <a:off x="5152000" y="3593175"/>
            <a:ext cx="501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next wp</a:t>
            </a:r>
            <a:endParaRPr sz="700"/>
          </a:p>
        </p:txBody>
      </p:sp>
      <p:sp>
        <p:nvSpPr>
          <p:cNvPr id="369" name="Google Shape;369;p28"/>
          <p:cNvSpPr txBox="1"/>
          <p:nvPr/>
        </p:nvSpPr>
        <p:spPr>
          <a:xfrm>
            <a:off x="5199400" y="3265250"/>
            <a:ext cx="406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hdg </a:t>
            </a:r>
            <a:endParaRPr sz="700"/>
          </a:p>
        </p:txBody>
      </p:sp>
      <p:sp>
        <p:nvSpPr>
          <p:cNvPr id="370" name="Google Shape;370;p28"/>
          <p:cNvSpPr txBox="1"/>
          <p:nvPr/>
        </p:nvSpPr>
        <p:spPr>
          <a:xfrm>
            <a:off x="6418000" y="3346600"/>
            <a:ext cx="57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goal hdg</a:t>
            </a:r>
            <a:endParaRPr sz="700"/>
          </a:p>
        </p:txBody>
      </p:sp>
      <p:sp>
        <p:nvSpPr>
          <p:cNvPr id="371" name="Google Shape;371;p28"/>
          <p:cNvSpPr txBox="1"/>
          <p:nvPr/>
        </p:nvSpPr>
        <p:spPr>
          <a:xfrm>
            <a:off x="6551425" y="1865700"/>
            <a:ext cx="7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Bumper state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LiDAR</a:t>
            </a:r>
            <a:endParaRPr sz="700"/>
          </a:p>
        </p:txBody>
      </p:sp>
      <p:cxnSp>
        <p:nvCxnSpPr>
          <p:cNvPr id="372" name="Google Shape;372;p28"/>
          <p:cNvCxnSpPr/>
          <p:nvPr/>
        </p:nvCxnSpPr>
        <p:spPr>
          <a:xfrm>
            <a:off x="7315825" y="1800050"/>
            <a:ext cx="0" cy="146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8"/>
          <p:cNvSpPr txBox="1"/>
          <p:nvPr/>
        </p:nvSpPr>
        <p:spPr>
          <a:xfrm>
            <a:off x="7491050" y="1865700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Command velocity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Command heading</a:t>
            </a:r>
            <a:endParaRPr sz="700"/>
          </a:p>
        </p:txBody>
      </p:sp>
      <p:sp>
        <p:nvSpPr>
          <p:cNvPr id="374" name="Google Shape;374;p28"/>
          <p:cNvSpPr txBox="1"/>
          <p:nvPr/>
        </p:nvSpPr>
        <p:spPr>
          <a:xfrm>
            <a:off x="6291088" y="2299875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</a:t>
            </a:r>
            <a:endParaRPr b="1"/>
          </a:p>
        </p:txBody>
      </p:sp>
      <p:sp>
        <p:nvSpPr>
          <p:cNvPr id="375" name="Google Shape;375;p28"/>
          <p:cNvSpPr/>
          <p:nvPr/>
        </p:nvSpPr>
        <p:spPr>
          <a:xfrm>
            <a:off x="3794950" y="1241550"/>
            <a:ext cx="4648800" cy="547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Simulator</a:t>
            </a:r>
            <a:endParaRPr b="1"/>
          </a:p>
        </p:txBody>
      </p:sp>
      <p:sp>
        <p:nvSpPr>
          <p:cNvPr id="376" name="Google Shape;376;p28"/>
          <p:cNvSpPr/>
          <p:nvPr/>
        </p:nvSpPr>
        <p:spPr>
          <a:xfrm>
            <a:off x="4390875" y="2423300"/>
            <a:ext cx="1305300" cy="434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</a:t>
            </a:r>
            <a:endParaRPr/>
          </a:p>
        </p:txBody>
      </p:sp>
      <p:cxnSp>
        <p:nvCxnSpPr>
          <p:cNvPr id="377" name="Google Shape;377;p28"/>
          <p:cNvCxnSpPr/>
          <p:nvPr/>
        </p:nvCxnSpPr>
        <p:spPr>
          <a:xfrm rot="10800000">
            <a:off x="4681175" y="2858000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28"/>
          <p:cNvSpPr txBox="1"/>
          <p:nvPr/>
        </p:nvSpPr>
        <p:spPr>
          <a:xfrm>
            <a:off x="4371125" y="2916500"/>
            <a:ext cx="33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hdg</a:t>
            </a:r>
            <a:endParaRPr sz="700"/>
          </a:p>
        </p:txBody>
      </p:sp>
      <p:cxnSp>
        <p:nvCxnSpPr>
          <p:cNvPr id="379" name="Google Shape;379;p28"/>
          <p:cNvCxnSpPr/>
          <p:nvPr/>
        </p:nvCxnSpPr>
        <p:spPr>
          <a:xfrm>
            <a:off x="4679800" y="1789050"/>
            <a:ext cx="0" cy="63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28"/>
          <p:cNvSpPr txBox="1"/>
          <p:nvPr/>
        </p:nvSpPr>
        <p:spPr>
          <a:xfrm>
            <a:off x="4681175" y="1800450"/>
            <a:ext cx="100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IMU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GPS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Encoders</a:t>
            </a:r>
            <a:endParaRPr sz="700"/>
          </a:p>
        </p:txBody>
      </p:sp>
      <p:cxnSp>
        <p:nvCxnSpPr>
          <p:cNvPr id="381" name="Google Shape;381;p28"/>
          <p:cNvCxnSpPr/>
          <p:nvPr/>
        </p:nvCxnSpPr>
        <p:spPr>
          <a:xfrm>
            <a:off x="4896275" y="2861150"/>
            <a:ext cx="0" cy="414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8"/>
          <p:cNvSpPr txBox="1"/>
          <p:nvPr/>
        </p:nvSpPr>
        <p:spPr>
          <a:xfrm>
            <a:off x="4841975" y="2829625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KF state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(position, velocity)</a:t>
            </a:r>
            <a:endParaRPr sz="700"/>
          </a:p>
        </p:txBody>
      </p:sp>
      <p:cxnSp>
        <p:nvCxnSpPr>
          <p:cNvPr id="383" name="Google Shape;383;p28"/>
          <p:cNvCxnSpPr/>
          <p:nvPr/>
        </p:nvCxnSpPr>
        <p:spPr>
          <a:xfrm>
            <a:off x="5696163" y="2769525"/>
            <a:ext cx="1477500" cy="507600"/>
          </a:xfrm>
          <a:prstGeom prst="bentConnector3">
            <a:avLst>
              <a:gd fmla="val 9968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28"/>
          <p:cNvSpPr txBox="1"/>
          <p:nvPr/>
        </p:nvSpPr>
        <p:spPr>
          <a:xfrm>
            <a:off x="5696163" y="2508750"/>
            <a:ext cx="61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KF init flag</a:t>
            </a:r>
            <a:endParaRPr sz="700"/>
          </a:p>
        </p:txBody>
      </p:sp>
      <p:sp>
        <p:nvSpPr>
          <p:cNvPr id="385" name="Google Shape;385;p28"/>
          <p:cNvSpPr/>
          <p:nvPr/>
        </p:nvSpPr>
        <p:spPr>
          <a:xfrm>
            <a:off x="2394875" y="3155550"/>
            <a:ext cx="1171800" cy="41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plot_one_run.R</a:t>
            </a:r>
            <a:endParaRPr/>
          </a:p>
        </p:txBody>
      </p:sp>
      <p:cxnSp>
        <p:nvCxnSpPr>
          <p:cNvPr id="386" name="Google Shape;386;p28"/>
          <p:cNvCxnSpPr>
            <a:endCxn id="387" idx="3"/>
          </p:cNvCxnSpPr>
          <p:nvPr/>
        </p:nvCxnSpPr>
        <p:spPr>
          <a:xfrm rot="10800000">
            <a:off x="3331325" y="2756450"/>
            <a:ext cx="1052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87" name="Google Shape;387;p28"/>
          <p:cNvSpPr/>
          <p:nvPr/>
        </p:nvSpPr>
        <p:spPr>
          <a:xfrm>
            <a:off x="2630225" y="2583350"/>
            <a:ext cx="7011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kf_data/</a:t>
            </a:r>
            <a:endParaRPr sz="1000"/>
          </a:p>
        </p:txBody>
      </p:sp>
      <p:cxnSp>
        <p:nvCxnSpPr>
          <p:cNvPr id="388" name="Google Shape;388;p28"/>
          <p:cNvCxnSpPr>
            <a:stCxn id="375" idx="1"/>
            <a:endCxn id="389" idx="3"/>
          </p:cNvCxnSpPr>
          <p:nvPr/>
        </p:nvCxnSpPr>
        <p:spPr>
          <a:xfrm rot="10800000">
            <a:off x="3466750" y="1515300"/>
            <a:ext cx="328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89" name="Google Shape;389;p28"/>
          <p:cNvSpPr/>
          <p:nvPr/>
        </p:nvSpPr>
        <p:spPr>
          <a:xfrm>
            <a:off x="2702213" y="1342200"/>
            <a:ext cx="7644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results.txt</a:t>
            </a:r>
            <a:endParaRPr sz="1000"/>
          </a:p>
        </p:txBody>
      </p:sp>
      <p:cxnSp>
        <p:nvCxnSpPr>
          <p:cNvPr id="390" name="Google Shape;390;p28"/>
          <p:cNvCxnSpPr>
            <a:stCxn id="387" idx="2"/>
            <a:endCxn id="385" idx="0"/>
          </p:cNvCxnSpPr>
          <p:nvPr/>
        </p:nvCxnSpPr>
        <p:spPr>
          <a:xfrm>
            <a:off x="2980775" y="2929550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91" name="Google Shape;391;p28"/>
          <p:cNvCxnSpPr/>
          <p:nvPr/>
        </p:nvCxnSpPr>
        <p:spPr>
          <a:xfrm>
            <a:off x="2980775" y="3569550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92" name="Google Shape;392;p28"/>
          <p:cNvSpPr/>
          <p:nvPr/>
        </p:nvSpPr>
        <p:spPr>
          <a:xfrm>
            <a:off x="2630225" y="3795550"/>
            <a:ext cx="7011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kf_plots/</a:t>
            </a:r>
            <a:endParaRPr sz="1000"/>
          </a:p>
        </p:txBody>
      </p:sp>
      <p:sp>
        <p:nvSpPr>
          <p:cNvPr id="393" name="Google Shape;393;p28"/>
          <p:cNvSpPr/>
          <p:nvPr/>
        </p:nvSpPr>
        <p:spPr>
          <a:xfrm>
            <a:off x="726875" y="1241550"/>
            <a:ext cx="1647000" cy="831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 txBox="1"/>
          <p:nvPr/>
        </p:nvSpPr>
        <p:spPr>
          <a:xfrm>
            <a:off x="726897" y="1241550"/>
            <a:ext cx="164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Evolutionary Computation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Driver</a:t>
            </a:r>
            <a:endParaRPr b="1"/>
          </a:p>
        </p:txBody>
      </p:sp>
      <p:cxnSp>
        <p:nvCxnSpPr>
          <p:cNvPr id="395" name="Google Shape;395;p28"/>
          <p:cNvCxnSpPr/>
          <p:nvPr/>
        </p:nvCxnSpPr>
        <p:spPr>
          <a:xfrm>
            <a:off x="2218625" y="2080000"/>
            <a:ext cx="2164500" cy="4428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8"/>
          <p:cNvCxnSpPr>
            <a:stCxn id="389" idx="1"/>
          </p:cNvCxnSpPr>
          <p:nvPr/>
        </p:nvCxnSpPr>
        <p:spPr>
          <a:xfrm rot="10800000">
            <a:off x="2378513" y="1515300"/>
            <a:ext cx="323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97" name="Google Shape;397;p28"/>
          <p:cNvSpPr txBox="1"/>
          <p:nvPr/>
        </p:nvSpPr>
        <p:spPr>
          <a:xfrm>
            <a:off x="2173213" y="2275725"/>
            <a:ext cx="57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Genome</a:t>
            </a:r>
            <a:endParaRPr sz="700"/>
          </a:p>
        </p:txBody>
      </p:sp>
      <p:cxnSp>
        <p:nvCxnSpPr>
          <p:cNvPr id="398" name="Google Shape;398;p28"/>
          <p:cNvCxnSpPr/>
          <p:nvPr/>
        </p:nvCxnSpPr>
        <p:spPr>
          <a:xfrm>
            <a:off x="2138625" y="2084700"/>
            <a:ext cx="0" cy="221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8"/>
          <p:cNvCxnSpPr/>
          <p:nvPr/>
        </p:nvCxnSpPr>
        <p:spPr>
          <a:xfrm>
            <a:off x="2143325" y="4291750"/>
            <a:ext cx="505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8"/>
          <p:cNvCxnSpPr/>
          <p:nvPr/>
        </p:nvCxnSpPr>
        <p:spPr>
          <a:xfrm rot="10800000">
            <a:off x="7202225" y="3999650"/>
            <a:ext cx="0" cy="30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1" name="Google Shape;401;p28"/>
          <p:cNvSpPr txBox="1"/>
          <p:nvPr/>
        </p:nvSpPr>
        <p:spPr>
          <a:xfrm>
            <a:off x="2100975" y="4061825"/>
            <a:ext cx="57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Genome</a:t>
            </a:r>
            <a:endParaRPr sz="700"/>
          </a:p>
        </p:txBody>
      </p:sp>
      <p:cxnSp>
        <p:nvCxnSpPr>
          <p:cNvPr id="402" name="Google Shape;402;p28"/>
          <p:cNvCxnSpPr>
            <a:endCxn id="403" idx="0"/>
          </p:cNvCxnSpPr>
          <p:nvPr/>
        </p:nvCxnSpPr>
        <p:spPr>
          <a:xfrm>
            <a:off x="1352750" y="2072838"/>
            <a:ext cx="0" cy="1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3" name="Google Shape;403;p28"/>
          <p:cNvSpPr/>
          <p:nvPr/>
        </p:nvSpPr>
        <p:spPr>
          <a:xfrm>
            <a:off x="826700" y="2247438"/>
            <a:ext cx="10521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summary.csv</a:t>
            </a:r>
            <a:endParaRPr sz="1000"/>
          </a:p>
        </p:txBody>
      </p:sp>
      <p:sp>
        <p:nvSpPr>
          <p:cNvPr id="404" name="Google Shape;404;p28"/>
          <p:cNvSpPr/>
          <p:nvPr/>
        </p:nvSpPr>
        <p:spPr>
          <a:xfrm>
            <a:off x="766850" y="2790825"/>
            <a:ext cx="1171800" cy="41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plot_summary.R</a:t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766850" y="3402025"/>
            <a:ext cx="11718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summary.png</a:t>
            </a:r>
            <a:endParaRPr sz="1000"/>
          </a:p>
        </p:txBody>
      </p:sp>
      <p:cxnSp>
        <p:nvCxnSpPr>
          <p:cNvPr id="406" name="Google Shape;406;p28"/>
          <p:cNvCxnSpPr/>
          <p:nvPr/>
        </p:nvCxnSpPr>
        <p:spPr>
          <a:xfrm>
            <a:off x="1352750" y="2604925"/>
            <a:ext cx="0" cy="1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07" name="Google Shape;407;p28"/>
          <p:cNvCxnSpPr/>
          <p:nvPr/>
        </p:nvCxnSpPr>
        <p:spPr>
          <a:xfrm>
            <a:off x="1352750" y="3216125"/>
            <a:ext cx="0" cy="1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>
            <p:ph type="title"/>
          </p:nvPr>
        </p:nvSpPr>
        <p:spPr>
          <a:xfrm>
            <a:off x="529475" y="212400"/>
            <a:ext cx="1762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 Effect</a:t>
            </a:r>
            <a:endParaRPr/>
          </a:p>
        </p:txBody>
      </p:sp>
      <p:sp>
        <p:nvSpPr>
          <p:cNvPr id="413" name="Google Shape;413;p29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850" y="414925"/>
            <a:ext cx="5451526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9"/>
          <p:cNvSpPr txBox="1"/>
          <p:nvPr>
            <p:ph idx="1" type="body"/>
          </p:nvPr>
        </p:nvSpPr>
        <p:spPr>
          <a:xfrm>
            <a:off x="348225" y="882700"/>
            <a:ext cx="27885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instantiated with a random-valued genome, there is noticeable improvement in both the mean cost and the variance within each generation.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several sets of runs, the majority level off around 1.75m.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Same optimum achieved by </a:t>
            </a:r>
            <a:r>
              <a:rPr lang="en"/>
              <a:t>manual</a:t>
            </a:r>
            <a:r>
              <a:rPr lang="en"/>
              <a:t> tuning.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our benchmark cost was 10m, so this is over 5x better!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3764675" y="4150575"/>
            <a:ext cx="4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Evolution when initialized with randomized genome.</a:t>
            </a:r>
            <a:endParaRPr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 txBox="1"/>
          <p:nvPr>
            <p:ph type="title"/>
          </p:nvPr>
        </p:nvSpPr>
        <p:spPr>
          <a:xfrm>
            <a:off x="529475" y="212400"/>
            <a:ext cx="1762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 Effect</a:t>
            </a:r>
            <a:endParaRPr/>
          </a:p>
        </p:txBody>
      </p:sp>
      <p:sp>
        <p:nvSpPr>
          <p:cNvPr id="422" name="Google Shape;422;p30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50" y="414925"/>
            <a:ext cx="5451526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>
            <p:ph idx="1" type="body"/>
          </p:nvPr>
        </p:nvSpPr>
        <p:spPr>
          <a:xfrm>
            <a:off x="348225" y="882700"/>
            <a:ext cx="2788500" cy="3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genome is instantiated with the values found from our previous manual tweaking, we see further improvements from the evolutionary tuning process.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Levels off around 1.2m, improving the 1.75m from either the manual KF or the random evolution alone.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decreases substantially, increasing </a:t>
            </a:r>
            <a:r>
              <a:rPr lang="en"/>
              <a:t>consistency</a:t>
            </a:r>
            <a:r>
              <a:rPr lang="en"/>
              <a:t> but hindering exploration.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could be a better optimum mean cost.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850" y="414925"/>
            <a:ext cx="5565149" cy="37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 txBox="1"/>
          <p:nvPr/>
        </p:nvSpPr>
        <p:spPr>
          <a:xfrm>
            <a:off x="3764675" y="4150575"/>
            <a:ext cx="4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Evolution when initialized with a pre-tuned genome.</a:t>
            </a:r>
            <a:endParaRPr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type="title"/>
          </p:nvPr>
        </p:nvSpPr>
        <p:spPr>
          <a:xfrm>
            <a:off x="819150" y="280600"/>
            <a:ext cx="7505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514175" y="1100875"/>
            <a:ext cx="3852900" cy="17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was improved by the Kalman Filter with manual tuning.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Localization was equally improved by the Kalman Filter with automatic tuning.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Evolution after manual tuning achieves the best performance.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 txBox="1"/>
          <p:nvPr>
            <p:ph idx="12" type="sldNum"/>
          </p:nvPr>
        </p:nvSpPr>
        <p:spPr>
          <a:xfrm>
            <a:off x="8390734" y="2115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31"/>
          <p:cNvPicPr preferRelativeResize="0"/>
          <p:nvPr/>
        </p:nvPicPr>
        <p:blipFill rotWithShape="1">
          <a:blip r:embed="rId3">
            <a:alphaModFix/>
          </a:blip>
          <a:srcRect b="7961" l="0" r="0" t="0"/>
          <a:stretch/>
        </p:blipFill>
        <p:spPr>
          <a:xfrm>
            <a:off x="485950" y="2823525"/>
            <a:ext cx="1484450" cy="18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1"/>
          <p:cNvSpPr txBox="1"/>
          <p:nvPr/>
        </p:nvSpPr>
        <p:spPr>
          <a:xfrm>
            <a:off x="270525" y="4647575"/>
            <a:ext cx="346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alibri"/>
                <a:ea typeface="Calibri"/>
                <a:cs typeface="Calibri"/>
                <a:sym typeface="Calibri"/>
              </a:rPr>
              <a:t>Images courtesy of VectorStock and Alamy Stock Photo.</a:t>
            </a:r>
            <a:endParaRPr i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075" y="999475"/>
            <a:ext cx="4174248" cy="25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1"/>
          <p:cNvSpPr txBox="1"/>
          <p:nvPr/>
        </p:nvSpPr>
        <p:spPr>
          <a:xfrm>
            <a:off x="4572000" y="3628225"/>
            <a:ext cx="381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alibri"/>
                <a:ea typeface="Calibri"/>
                <a:cs typeface="Calibri"/>
                <a:sym typeface="Calibri"/>
              </a:rPr>
              <a:t>Kalman Filter data from an agent after evolutionary training.</a:t>
            </a:r>
            <a:endParaRPr i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31"/>
          <p:cNvPicPr preferRelativeResize="0"/>
          <p:nvPr/>
        </p:nvPicPr>
        <p:blipFill rotWithShape="1">
          <a:blip r:embed="rId5">
            <a:alphaModFix/>
          </a:blip>
          <a:srcRect b="6672" l="0" r="0" t="0"/>
          <a:stretch/>
        </p:blipFill>
        <p:spPr>
          <a:xfrm>
            <a:off x="2102925" y="3011350"/>
            <a:ext cx="1631750" cy="16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741225" y="212400"/>
            <a:ext cx="7505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Autonomous Mobile Robots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87350" y="814350"/>
            <a:ext cx="64443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“Mobile Robot” is a piece of technology that is able to move around and traverse the environment on its own. The robot will need sensors to perceive and interpret the world.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Self-driving cars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Warehouse stocking robots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Floor cleaners at grocery stores or your own home!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Drones that explore and map sewer systems, forests, etc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Ground-based search and rescue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Minimum requirements for all of these: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Safe (doesn’t harm itself or others)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Functional (able to achieve goal)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importantly, able to understand the environment</a:t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427" y="1559550"/>
            <a:ext cx="2236926" cy="13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5977450" y="2887375"/>
            <a:ext cx="27462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GreyOrange warehouse robots.</a:t>
            </a:r>
            <a:endParaRPr i="1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type="title"/>
          </p:nvPr>
        </p:nvSpPr>
        <p:spPr>
          <a:xfrm>
            <a:off x="819150" y="280600"/>
            <a:ext cx="7505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44" name="Google Shape;444;p32"/>
          <p:cNvSpPr txBox="1"/>
          <p:nvPr>
            <p:ph idx="1" type="body"/>
          </p:nvPr>
        </p:nvSpPr>
        <p:spPr>
          <a:xfrm>
            <a:off x="514175" y="1100875"/>
            <a:ext cx="82011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was not able to explore as wide an area as I’d hoped, and below are some of my untouched areas of interest. I invite others to continue this project by forking my GitHub repository: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github.com/kevin-robb/capstone-kf-ml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Attempt evolving motion parameters alone, rather than alongside localization.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Attempt evolving a better motion policy for obstacle avoidance, possibly using a neural network.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 with including the LiDAR data in the KF’s inputs to use obstacles and landmark detection for increased localization potential. 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 this premise with a physical robot, probably requiring designing a simulator to match the real scenario as closely as possible.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 on correlating </a:t>
            </a:r>
            <a:r>
              <a:rPr lang="en"/>
              <a:t>success or failure with</a:t>
            </a:r>
            <a:r>
              <a:rPr lang="en"/>
              <a:t> certain genes to reduce the number of generations and agents </a:t>
            </a:r>
            <a:r>
              <a:rPr lang="en"/>
              <a:t>necessary</a:t>
            </a:r>
            <a:r>
              <a:rPr lang="en"/>
              <a:t> to converge on the optimum.</a:t>
            </a:r>
            <a:endParaRPr/>
          </a:p>
        </p:txBody>
      </p:sp>
      <p:sp>
        <p:nvSpPr>
          <p:cNvPr id="445" name="Google Shape;445;p32"/>
          <p:cNvSpPr txBox="1"/>
          <p:nvPr>
            <p:ph idx="12" type="sldNum"/>
          </p:nvPr>
        </p:nvSpPr>
        <p:spPr>
          <a:xfrm>
            <a:off x="8390734" y="2115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type="title"/>
          </p:nvPr>
        </p:nvSpPr>
        <p:spPr>
          <a:xfrm>
            <a:off x="819150" y="290350"/>
            <a:ext cx="75057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		</a:t>
            </a:r>
            <a:r>
              <a:rPr lang="en" sz="1300"/>
              <a:t>(Thanks to Dr. Hougen and the REAL Lab!)</a:t>
            </a:r>
            <a:endParaRPr sz="1300"/>
          </a:p>
        </p:txBody>
      </p:sp>
      <p:sp>
        <p:nvSpPr>
          <p:cNvPr id="451" name="Google Shape;451;p33"/>
          <p:cNvSpPr txBox="1"/>
          <p:nvPr>
            <p:ph idx="1" type="body"/>
          </p:nvPr>
        </p:nvSpPr>
        <p:spPr>
          <a:xfrm>
            <a:off x="819150" y="993550"/>
            <a:ext cx="7505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 Tutorial, Alex Becker. Last modified 2018,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www.kalmanfilter.net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Michael Nielson, </a:t>
            </a:r>
            <a:r>
              <a:rPr i="1" lang="en"/>
              <a:t>Neural Networks and Deep Learning</a:t>
            </a:r>
            <a:r>
              <a:rPr lang="en"/>
              <a:t> (2019), Chapter 1, </a:t>
            </a:r>
            <a:r>
              <a:rPr lang="en" u="sng">
                <a:solidFill>
                  <a:schemeClr val="hlink"/>
                </a:solidFill>
                <a:hlinkClick r:id="rId4"/>
              </a:rPr>
              <a:t>www.neuralnetworksanddeeplearning.com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Jianguo Jack Wang, Weidong Ding, and Jinling Wang, “</a:t>
            </a:r>
            <a:r>
              <a:rPr lang="en"/>
              <a:t>Improving Adaptive Kalman Filter in GPS/SDINS Integration with Neural Network,” School of Surveying and Spatial Information Systems, University of New South Wales, Australia. </a:t>
            </a:r>
            <a:r>
              <a:rPr i="1" lang="en"/>
              <a:t>ResearchGate</a:t>
            </a:r>
            <a:r>
              <a:rPr lang="en"/>
              <a:t>, 2013, </a:t>
            </a:r>
            <a:r>
              <a:rPr lang="en" u="sng">
                <a:solidFill>
                  <a:schemeClr val="hlink"/>
                </a:solidFill>
                <a:hlinkClick r:id="rId5"/>
              </a:rPr>
              <a:t>www.researchgate.net/publication/251439107_Improving_Adaptive_Kalman_Filter_in_GPSSDINS_Integration_with_Neural_Network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Justin Kleiber, </a:t>
            </a:r>
            <a:r>
              <a:rPr i="1" lang="en"/>
              <a:t>IGVC Kalman Filter Derivation</a:t>
            </a:r>
            <a:r>
              <a:rPr lang="en"/>
              <a:t>, Sooner Competitive Robotics, Intelligent Ground Vehicle Competition design document submission, March 16th 2020.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Noah Zemlin, </a:t>
            </a:r>
            <a:r>
              <a:rPr i="1" lang="en"/>
              <a:t>SCR Software Challenge Simulator</a:t>
            </a:r>
            <a:r>
              <a:rPr lang="en"/>
              <a:t>, Sooner Competitive Robotics, 2020, </a:t>
            </a:r>
            <a:r>
              <a:rPr lang="en" u="sng">
                <a:solidFill>
                  <a:schemeClr val="hlink"/>
                </a:solidFill>
                <a:hlinkClick r:id="rId6"/>
              </a:rPr>
              <a:t>github.com/SoonerRobotics/SCR-SWC-20</a:t>
            </a:r>
            <a:endParaRPr/>
          </a:p>
        </p:txBody>
      </p:sp>
      <p:sp>
        <p:nvSpPr>
          <p:cNvPr id="452" name="Google Shape;452;p33"/>
          <p:cNvSpPr txBox="1"/>
          <p:nvPr>
            <p:ph idx="12" type="sldNum"/>
          </p:nvPr>
        </p:nvSpPr>
        <p:spPr>
          <a:xfrm>
            <a:off x="8390734" y="2115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527400" y="28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The Kalman Filter Details</a:t>
            </a:r>
            <a:endParaRPr/>
          </a:p>
        </p:txBody>
      </p:sp>
      <p:sp>
        <p:nvSpPr>
          <p:cNvPr id="458" name="Google Shape;458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3115600" y="3990125"/>
            <a:ext cx="35235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Multidimensional Kalman Filter equation cycle.</a:t>
            </a:r>
            <a:r>
              <a:rPr i="1" lang="en" sz="800"/>
              <a:t> </a:t>
            </a:r>
            <a:r>
              <a:rPr i="1" lang="en" sz="1200"/>
              <a:t>Modified figure from kalmanfilter.net to highlight most important focus.</a:t>
            </a:r>
            <a:endParaRPr i="1" sz="1200"/>
          </a:p>
        </p:txBody>
      </p:sp>
      <p:pic>
        <p:nvPicPr>
          <p:cNvPr id="460" name="Google Shape;4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900" y="903175"/>
            <a:ext cx="5491776" cy="31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4"/>
          <p:cNvSpPr txBox="1"/>
          <p:nvPr/>
        </p:nvSpPr>
        <p:spPr>
          <a:xfrm>
            <a:off x="390575" y="1016475"/>
            <a:ext cx="211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Many of these equations reduce in our application due to our setup.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>
            <p:ph type="title"/>
          </p:nvPr>
        </p:nvSpPr>
        <p:spPr>
          <a:xfrm>
            <a:off x="819150" y="202650"/>
            <a:ext cx="7632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State and State Transition Matrix</a:t>
            </a:r>
            <a:endParaRPr/>
          </a:p>
        </p:txBody>
      </p:sp>
      <p:sp>
        <p:nvSpPr>
          <p:cNvPr id="467" name="Google Shape;467;p35"/>
          <p:cNvSpPr txBox="1"/>
          <p:nvPr>
            <p:ph idx="1" type="body"/>
          </p:nvPr>
        </p:nvSpPr>
        <p:spPr>
          <a:xfrm>
            <a:off x="819150" y="915750"/>
            <a:ext cx="64578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use the x and y positions and velocities for our 4D State, </a:t>
            </a:r>
            <a:r>
              <a:rPr b="1" i="1" lang="en"/>
              <a:t>X</a:t>
            </a:r>
            <a:r>
              <a:rPr lang="en"/>
              <a:t> (in global coordinates).</a:t>
            </a:r>
            <a:endParaRPr/>
          </a:p>
        </p:txBody>
      </p:sp>
      <p:sp>
        <p:nvSpPr>
          <p:cNvPr id="468" name="Google Shape;468;p35"/>
          <p:cNvSpPr txBox="1"/>
          <p:nvPr>
            <p:ph idx="1" type="body"/>
          </p:nvPr>
        </p:nvSpPr>
        <p:spPr>
          <a:xfrm>
            <a:off x="819150" y="2149800"/>
            <a:ext cx="7149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State Transition Matrix, </a:t>
            </a:r>
            <a:r>
              <a:rPr b="1" i="1" lang="en"/>
              <a:t>F</a:t>
            </a:r>
            <a:r>
              <a:rPr lang="en"/>
              <a:t>, is used to predict the next state. Matrix multiplication with the State applies the system of equations shown. This is our </a:t>
            </a:r>
            <a:r>
              <a:rPr lang="en" u="sng"/>
              <a:t>constant velocity model</a:t>
            </a:r>
            <a:r>
              <a:rPr lang="en"/>
              <a:t>.</a:t>
            </a:r>
            <a:endParaRPr/>
          </a:p>
        </p:txBody>
      </p:sp>
      <p:pic>
        <p:nvPicPr>
          <p:cNvPr id="469" name="Google Shape;4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75" y="2961025"/>
            <a:ext cx="2524125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800" y="2961025"/>
            <a:ext cx="2606968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350" y="1292075"/>
            <a:ext cx="2828305" cy="8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5"/>
          <p:cNvSpPr txBox="1"/>
          <p:nvPr>
            <p:ph idx="12" type="sldNum"/>
          </p:nvPr>
        </p:nvSpPr>
        <p:spPr>
          <a:xfrm>
            <a:off x="8390734" y="2026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63" y="1447950"/>
            <a:ext cx="4131674" cy="13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6"/>
          <p:cNvSpPr txBox="1"/>
          <p:nvPr>
            <p:ph type="title"/>
          </p:nvPr>
        </p:nvSpPr>
        <p:spPr>
          <a:xfrm>
            <a:off x="211775" y="202650"/>
            <a:ext cx="87057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Measurements and Observation Matrix</a:t>
            </a:r>
            <a:endParaRPr/>
          </a:p>
        </p:txBody>
      </p:sp>
      <p:sp>
        <p:nvSpPr>
          <p:cNvPr id="479" name="Google Shape;479;p36"/>
          <p:cNvSpPr txBox="1"/>
          <p:nvPr>
            <p:ph idx="1" type="body"/>
          </p:nvPr>
        </p:nvSpPr>
        <p:spPr>
          <a:xfrm>
            <a:off x="950700" y="2678975"/>
            <a:ext cx="70959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Observation Matrix, </a:t>
            </a:r>
            <a:r>
              <a:rPr b="1" i="1" lang="en"/>
              <a:t>H</a:t>
            </a:r>
            <a:r>
              <a:rPr lang="en"/>
              <a:t>, relates the actual measurements, </a:t>
            </a:r>
            <a:r>
              <a:rPr b="1" i="1" lang="en"/>
              <a:t>Z</a:t>
            </a:r>
            <a:r>
              <a:rPr lang="en"/>
              <a:t>, to our state. Due to our choice of state variables and our transformations to </a:t>
            </a:r>
            <a:r>
              <a:rPr b="1" i="1" lang="en"/>
              <a:t>Z</a:t>
            </a:r>
            <a:r>
              <a:rPr lang="en"/>
              <a:t>, </a:t>
            </a:r>
            <a:r>
              <a:rPr b="1" i="1" lang="en"/>
              <a:t>H</a:t>
            </a:r>
            <a:r>
              <a:rPr b="1" lang="en"/>
              <a:t> </a:t>
            </a:r>
            <a:r>
              <a:rPr lang="en"/>
              <a:t>is simply the identity matrix. This lets us simplify many of the KF equations.</a:t>
            </a:r>
            <a:endParaRPr/>
          </a:p>
        </p:txBody>
      </p:sp>
      <p:sp>
        <p:nvSpPr>
          <p:cNvPr id="480" name="Google Shape;480;p36"/>
          <p:cNvSpPr txBox="1"/>
          <p:nvPr>
            <p:ph idx="1" type="body"/>
          </p:nvPr>
        </p:nvSpPr>
        <p:spPr>
          <a:xfrm>
            <a:off x="950700" y="860125"/>
            <a:ext cx="7149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measurements are GPS coordinates (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λ, Λ</a:t>
            </a:r>
            <a:r>
              <a:rPr lang="en"/>
              <a:t>), linear velocity (</a:t>
            </a:r>
            <a:r>
              <a:rPr i="1" lang="en"/>
              <a:t>v</a:t>
            </a:r>
            <a:r>
              <a:rPr lang="en"/>
              <a:t>), and the current global heading (</a:t>
            </a: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ϕ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/>
              <a:t>. We obtain these from our sensor suite, which includes GPS, IMU, and motor encoders. We transform these to a 4D vector, </a:t>
            </a:r>
            <a:r>
              <a:rPr b="1" i="1" lang="en"/>
              <a:t>Z</a:t>
            </a:r>
            <a:r>
              <a:rPr lang="en"/>
              <a:t>:</a:t>
            </a:r>
            <a:endParaRPr/>
          </a:p>
        </p:txBody>
      </p:sp>
      <p:pic>
        <p:nvPicPr>
          <p:cNvPr id="481" name="Google Shape;4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600" y="3300525"/>
            <a:ext cx="2635560" cy="13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6"/>
          <p:cNvSpPr txBox="1"/>
          <p:nvPr>
            <p:ph idx="12" type="sldNum"/>
          </p:nvPr>
        </p:nvSpPr>
        <p:spPr>
          <a:xfrm>
            <a:off x="8390734" y="2026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type="title"/>
          </p:nvPr>
        </p:nvSpPr>
        <p:spPr>
          <a:xfrm>
            <a:off x="202350" y="202650"/>
            <a:ext cx="8272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Covariance (Estimate Uncertainty)</a:t>
            </a:r>
            <a:endParaRPr/>
          </a:p>
        </p:txBody>
      </p:sp>
      <p:sp>
        <p:nvSpPr>
          <p:cNvPr id="488" name="Google Shape;488;p37"/>
          <p:cNvSpPr txBox="1"/>
          <p:nvPr>
            <p:ph idx="1" type="body"/>
          </p:nvPr>
        </p:nvSpPr>
        <p:spPr>
          <a:xfrm>
            <a:off x="950700" y="860125"/>
            <a:ext cx="71493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Covariance Matrix, </a:t>
            </a:r>
            <a:r>
              <a:rPr b="1" i="1" lang="en"/>
              <a:t>P</a:t>
            </a:r>
            <a:r>
              <a:rPr lang="en"/>
              <a:t>,  tells us the uncertainty in the KF’s own estimates. We initialize it with the variances of our measurements, and tune it as the filter runs.</a:t>
            </a:r>
            <a:endParaRPr/>
          </a:p>
        </p:txBody>
      </p:sp>
      <p:pic>
        <p:nvPicPr>
          <p:cNvPr id="489" name="Google Shape;4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824" y="1730588"/>
            <a:ext cx="2407225" cy="11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375" y="1730601"/>
            <a:ext cx="2295001" cy="1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997350" y="3272100"/>
            <a:ext cx="7149300" cy="15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Increases during Time Update and decreases in Measurement Update, so there’s a net increase if we don’t get confirmation that the estimates are good.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Process Noise, </a:t>
            </a:r>
            <a:r>
              <a:rPr b="1" i="1" lang="en"/>
              <a:t>Q</a:t>
            </a:r>
            <a:r>
              <a:rPr lang="en"/>
              <a:t>, and Measurement Uncertainty,</a:t>
            </a:r>
            <a:r>
              <a:rPr b="1" lang="en"/>
              <a:t> </a:t>
            </a:r>
            <a:r>
              <a:rPr b="1" i="1" lang="en"/>
              <a:t>R</a:t>
            </a:r>
            <a:r>
              <a:rPr lang="en"/>
              <a:t> are hard to calculate exactly</a:t>
            </a:r>
            <a:r>
              <a:rPr lang="en"/>
              <a:t>. 			Approximate as </a:t>
            </a:r>
            <a:r>
              <a:rPr b="1" i="1" lang="en"/>
              <a:t>Q</a:t>
            </a:r>
            <a:r>
              <a:rPr lang="en"/>
              <a:t> = </a:t>
            </a:r>
            <a:r>
              <a:rPr b="1" i="1" lang="en"/>
              <a:t>R</a:t>
            </a:r>
            <a:r>
              <a:rPr lang="en"/>
              <a:t> = 0.01 </a:t>
            </a:r>
            <a:r>
              <a:rPr b="1" i="1" lang="en"/>
              <a:t>I</a:t>
            </a:r>
            <a:r>
              <a:rPr lang="en"/>
              <a:t> for now</a:t>
            </a:r>
            <a:r>
              <a:rPr lang="en"/>
              <a:t>.</a:t>
            </a:r>
            <a:endParaRPr/>
          </a:p>
        </p:txBody>
      </p:sp>
      <p:sp>
        <p:nvSpPr>
          <p:cNvPr id="492" name="Google Shape;492;p37"/>
          <p:cNvSpPr txBox="1"/>
          <p:nvPr>
            <p:ph idx="12" type="sldNum"/>
          </p:nvPr>
        </p:nvSpPr>
        <p:spPr>
          <a:xfrm>
            <a:off x="8390734" y="2026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375" y="1808300"/>
            <a:ext cx="2507050" cy="11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/>
          <p:nvPr>
            <p:ph type="title"/>
          </p:nvPr>
        </p:nvSpPr>
        <p:spPr>
          <a:xfrm>
            <a:off x="529475" y="212400"/>
            <a:ext cx="20400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EC Graphs to Scale</a:t>
            </a:r>
            <a:endParaRPr/>
          </a:p>
        </p:txBody>
      </p:sp>
      <p:sp>
        <p:nvSpPr>
          <p:cNvPr id="499" name="Google Shape;499;p38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50" y="414925"/>
            <a:ext cx="5451526" cy="363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850" y="414925"/>
            <a:ext cx="5565149" cy="37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8"/>
          <p:cNvSpPr txBox="1"/>
          <p:nvPr/>
        </p:nvSpPr>
        <p:spPr>
          <a:xfrm>
            <a:off x="3764675" y="4150575"/>
            <a:ext cx="4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Evolution when initialized with randomized genome.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529475" y="212400"/>
            <a:ext cx="2157600" cy="21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EC Graphs to Scale</a:t>
            </a:r>
            <a:endParaRPr/>
          </a:p>
        </p:txBody>
      </p:sp>
      <p:sp>
        <p:nvSpPr>
          <p:cNvPr id="508" name="Google Shape;508;p39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50" y="414925"/>
            <a:ext cx="5451526" cy="363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850" y="414925"/>
            <a:ext cx="5565149" cy="37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 txBox="1"/>
          <p:nvPr/>
        </p:nvSpPr>
        <p:spPr>
          <a:xfrm>
            <a:off x="3764675" y="4150575"/>
            <a:ext cx="4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Evolution when initialized with a pre-tuned genome.</a:t>
            </a:r>
            <a:endParaRPr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741225" y="212400"/>
            <a:ext cx="7505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Perception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87350" y="814350"/>
            <a:ext cx="6787800" cy="4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robot needs to know things about the world to be able to move around and interact with it: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is it?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are environmental features (e.g., obstacles)?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can it reach its goal?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These each represent one or more of the following major tasks: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Deliberative: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Mapping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Localization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Path Planning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Navigation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Reactive</a:t>
            </a:r>
            <a:r>
              <a:rPr lang="en"/>
              <a:t>: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Collision Avoidance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Collision Recovery</a:t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712" y="2426875"/>
            <a:ext cx="3474475" cy="19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5250650" y="4325225"/>
            <a:ext cx="34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“Where am I? Where are we going?”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204400"/>
            <a:ext cx="7505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Agent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615700" y="778350"/>
            <a:ext cx="3546600" cy="4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some platform on which to test our improvements to mobile robot perception.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use a simulated </a:t>
            </a:r>
            <a:r>
              <a:rPr lang="en"/>
              <a:t>robot moving in a deliberative way through a random environment.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Start/End points are always the same, but intermediate waypoints and obstacles are randomized each run.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of Agent</a:t>
            </a:r>
            <a:r>
              <a:rPr lang="en"/>
              <a:t>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Generate data for analysis.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Send data to the KF, and receive data back to affect its behavior.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not concerned with the actual success of the agent as long as it satisfies these goals.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4314400" y="3750475"/>
            <a:ext cx="4344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Random run in the simulator</a:t>
            </a:r>
            <a:r>
              <a:rPr i="1" lang="en" sz="1200"/>
              <a:t>. Red = obstacles. Yellow = waypoints. Simulator created by Noah Zemlin for Sooner Competitive Robotics.</a:t>
            </a:r>
            <a:endParaRPr i="1" sz="12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71" y="435725"/>
            <a:ext cx="4194275" cy="32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title="cap_sim_12-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408" y="435725"/>
            <a:ext cx="4344667" cy="32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390734" y="204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741225" y="212400"/>
            <a:ext cx="7505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the Simple Agent</a:t>
            </a:r>
            <a:endParaRPr/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500850" y="2010700"/>
            <a:ext cx="6113100" cy="1336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618675" y="2440925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5165675" y="2440925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2946750" y="2440850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cxnSp>
        <p:nvCxnSpPr>
          <p:cNvPr id="168" name="Google Shape;168;p17"/>
          <p:cNvCxnSpPr/>
          <p:nvPr/>
        </p:nvCxnSpPr>
        <p:spPr>
          <a:xfrm>
            <a:off x="1271325" y="1493175"/>
            <a:ext cx="0" cy="94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7"/>
          <p:cNvCxnSpPr/>
          <p:nvPr/>
        </p:nvCxnSpPr>
        <p:spPr>
          <a:xfrm flipH="1" rot="10800000">
            <a:off x="1923975" y="2665663"/>
            <a:ext cx="1005000" cy="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7"/>
          <p:cNvCxnSpPr>
            <a:stCxn id="167" idx="3"/>
            <a:endCxn id="166" idx="1"/>
          </p:cNvCxnSpPr>
          <p:nvPr/>
        </p:nvCxnSpPr>
        <p:spPr>
          <a:xfrm>
            <a:off x="4252050" y="2807000"/>
            <a:ext cx="91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7"/>
          <p:cNvCxnSpPr/>
          <p:nvPr/>
        </p:nvCxnSpPr>
        <p:spPr>
          <a:xfrm rot="10800000">
            <a:off x="5728925" y="1498025"/>
            <a:ext cx="0" cy="94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7"/>
          <p:cNvCxnSpPr/>
          <p:nvPr/>
        </p:nvCxnSpPr>
        <p:spPr>
          <a:xfrm flipH="1" rot="10800000">
            <a:off x="1923975" y="2990363"/>
            <a:ext cx="1000500" cy="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7"/>
          <p:cNvSpPr txBox="1"/>
          <p:nvPr/>
        </p:nvSpPr>
        <p:spPr>
          <a:xfrm>
            <a:off x="1271325" y="1438250"/>
            <a:ext cx="18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IMU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GPS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Encoders (wheel velocities)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Waypoints (one-time, GPS coordinates)</a:t>
            </a:r>
            <a:endParaRPr sz="700"/>
          </a:p>
        </p:txBody>
      </p:sp>
      <p:sp>
        <p:nvSpPr>
          <p:cNvPr id="174" name="Google Shape;174;p17"/>
          <p:cNvSpPr txBox="1"/>
          <p:nvPr/>
        </p:nvSpPr>
        <p:spPr>
          <a:xfrm>
            <a:off x="1952651" y="2665675"/>
            <a:ext cx="8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Relative position of next waypoint</a:t>
            </a:r>
            <a:endParaRPr sz="700"/>
          </a:p>
        </p:txBody>
      </p:sp>
      <p:sp>
        <p:nvSpPr>
          <p:cNvPr id="175" name="Google Shape;175;p17"/>
          <p:cNvSpPr txBox="1"/>
          <p:nvPr/>
        </p:nvSpPr>
        <p:spPr>
          <a:xfrm>
            <a:off x="1940350" y="2440925"/>
            <a:ext cx="88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Current heading</a:t>
            </a:r>
            <a:endParaRPr sz="700"/>
          </a:p>
        </p:txBody>
      </p:sp>
      <p:sp>
        <p:nvSpPr>
          <p:cNvPr id="176" name="Google Shape;176;p17"/>
          <p:cNvSpPr txBox="1"/>
          <p:nvPr/>
        </p:nvSpPr>
        <p:spPr>
          <a:xfrm>
            <a:off x="4279413" y="2465875"/>
            <a:ext cx="8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Relative heading to next waypoint</a:t>
            </a:r>
            <a:endParaRPr sz="700"/>
          </a:p>
        </p:txBody>
      </p:sp>
      <p:sp>
        <p:nvSpPr>
          <p:cNvPr id="177" name="Google Shape;177;p17"/>
          <p:cNvSpPr txBox="1"/>
          <p:nvPr/>
        </p:nvSpPr>
        <p:spPr>
          <a:xfrm>
            <a:off x="4718700" y="1580050"/>
            <a:ext cx="7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Bumper state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LiDAR</a:t>
            </a:r>
            <a:endParaRPr sz="700"/>
          </a:p>
        </p:txBody>
      </p:sp>
      <p:cxnSp>
        <p:nvCxnSpPr>
          <p:cNvPr id="178" name="Google Shape;178;p17"/>
          <p:cNvCxnSpPr/>
          <p:nvPr/>
        </p:nvCxnSpPr>
        <p:spPr>
          <a:xfrm>
            <a:off x="5483100" y="1507275"/>
            <a:ext cx="0" cy="93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17"/>
          <p:cNvSpPr txBox="1"/>
          <p:nvPr/>
        </p:nvSpPr>
        <p:spPr>
          <a:xfrm>
            <a:off x="5728925" y="1580050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Command velocity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Command heading</a:t>
            </a:r>
            <a:endParaRPr sz="700"/>
          </a:p>
        </p:txBody>
      </p:sp>
      <p:sp>
        <p:nvSpPr>
          <p:cNvPr id="180" name="Google Shape;180;p17"/>
          <p:cNvSpPr txBox="1"/>
          <p:nvPr/>
        </p:nvSpPr>
        <p:spPr>
          <a:xfrm>
            <a:off x="2147700" y="2022963"/>
            <a:ext cx="29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 Operating System (</a:t>
            </a:r>
            <a:r>
              <a:rPr b="1" lang="en"/>
              <a:t>ROS)</a:t>
            </a:r>
            <a:endParaRPr b="1"/>
          </a:p>
        </p:txBody>
      </p:sp>
      <p:sp>
        <p:nvSpPr>
          <p:cNvPr id="181" name="Google Shape;181;p17"/>
          <p:cNvSpPr/>
          <p:nvPr/>
        </p:nvSpPr>
        <p:spPr>
          <a:xfrm>
            <a:off x="500850" y="955900"/>
            <a:ext cx="6113100" cy="547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Simulator</a:t>
            </a:r>
            <a:endParaRPr b="1"/>
          </a:p>
        </p:txBody>
      </p:sp>
      <p:sp>
        <p:nvSpPr>
          <p:cNvPr id="182" name="Google Shape;182;p17"/>
          <p:cNvSpPr txBox="1"/>
          <p:nvPr/>
        </p:nvSpPr>
        <p:spPr>
          <a:xfrm>
            <a:off x="527750" y="3555700"/>
            <a:ext cx="5894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Behavior: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Directly pursues heading to next waypoint.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Proportionally increases speed as it gets more aligned with target heading.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Reactively avoids obstacles with the bumper and LiDAR.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 b="16746" l="0" r="0" t="16746"/>
          <a:stretch/>
        </p:blipFill>
        <p:spPr>
          <a:xfrm>
            <a:off x="7281775" y="2733425"/>
            <a:ext cx="1584148" cy="10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6843400" y="3821150"/>
            <a:ext cx="20223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LiDAR is a light-based scanner that gives distances to obstacles in a full circle around the source.</a:t>
            </a:r>
            <a:endParaRPr i="1" sz="1200"/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4">
            <a:alphaModFix/>
          </a:blip>
          <a:srcRect b="12087" l="14848" r="30055" t="28278"/>
          <a:stretch/>
        </p:blipFill>
        <p:spPr>
          <a:xfrm>
            <a:off x="7709475" y="745299"/>
            <a:ext cx="1059948" cy="11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6843400" y="1892600"/>
            <a:ext cx="20223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get the robot’s yaw (heading) from the Inertial Measurement Unit (IMU)</a:t>
            </a:r>
            <a:endParaRPr i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741225" y="212400"/>
            <a:ext cx="7505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Method to Improve Perception</a:t>
            </a:r>
            <a:endParaRPr/>
          </a:p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809350" y="872025"/>
            <a:ext cx="4373700" cy="871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4" name="Google Shape;194;p18"/>
          <p:cNvSpPr/>
          <p:nvPr/>
        </p:nvSpPr>
        <p:spPr>
          <a:xfrm>
            <a:off x="879075" y="1960488"/>
            <a:ext cx="18909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Utilize More Sensors</a:t>
            </a:r>
            <a:endParaRPr sz="1300"/>
          </a:p>
        </p:txBody>
      </p:sp>
      <p:sp>
        <p:nvSpPr>
          <p:cNvPr id="195" name="Google Shape;195;p18"/>
          <p:cNvSpPr/>
          <p:nvPr/>
        </p:nvSpPr>
        <p:spPr>
          <a:xfrm>
            <a:off x="3218775" y="1960488"/>
            <a:ext cx="18909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More Accurate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World Model</a:t>
            </a:r>
            <a:endParaRPr sz="1300"/>
          </a:p>
        </p:txBody>
      </p:sp>
      <p:sp>
        <p:nvSpPr>
          <p:cNvPr id="196" name="Google Shape;196;p18"/>
          <p:cNvSpPr/>
          <p:nvPr/>
        </p:nvSpPr>
        <p:spPr>
          <a:xfrm>
            <a:off x="2237625" y="2583663"/>
            <a:ext cx="1514100" cy="700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Better Localization</a:t>
            </a:r>
            <a:endParaRPr sz="1300"/>
          </a:p>
        </p:txBody>
      </p:sp>
      <p:sp>
        <p:nvSpPr>
          <p:cNvPr id="197" name="Google Shape;197;p18"/>
          <p:cNvSpPr/>
          <p:nvPr/>
        </p:nvSpPr>
        <p:spPr>
          <a:xfrm>
            <a:off x="2128425" y="3637575"/>
            <a:ext cx="1731900" cy="871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Improved </a:t>
            </a:r>
            <a:r>
              <a:rPr lang="en" sz="1300"/>
              <a:t>Mapping, Path Planning,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Navigation, etc</a:t>
            </a:r>
            <a:endParaRPr sz="1300"/>
          </a:p>
        </p:txBody>
      </p:sp>
      <p:sp>
        <p:nvSpPr>
          <p:cNvPr id="198" name="Google Shape;198;p18"/>
          <p:cNvSpPr/>
          <p:nvPr/>
        </p:nvSpPr>
        <p:spPr>
          <a:xfrm>
            <a:off x="879075" y="1256925"/>
            <a:ext cx="18909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Sensor Fusion</a:t>
            </a:r>
            <a:endParaRPr sz="1300"/>
          </a:p>
        </p:txBody>
      </p:sp>
      <p:sp>
        <p:nvSpPr>
          <p:cNvPr id="199" name="Google Shape;199;p18"/>
          <p:cNvSpPr/>
          <p:nvPr/>
        </p:nvSpPr>
        <p:spPr>
          <a:xfrm>
            <a:off x="3218775" y="1256925"/>
            <a:ext cx="18909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Averaging Over Time</a:t>
            </a:r>
            <a:endParaRPr sz="1300"/>
          </a:p>
        </p:txBody>
      </p:sp>
      <p:sp>
        <p:nvSpPr>
          <p:cNvPr id="200" name="Google Shape;200;p18"/>
          <p:cNvSpPr/>
          <p:nvPr/>
        </p:nvSpPr>
        <p:spPr>
          <a:xfrm>
            <a:off x="5561100" y="2583675"/>
            <a:ext cx="1623000" cy="871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Less Risk to Self, Humans, and Environment</a:t>
            </a:r>
            <a:endParaRPr sz="1300"/>
          </a:p>
        </p:txBody>
      </p:sp>
      <p:sp>
        <p:nvSpPr>
          <p:cNvPr id="201" name="Google Shape;201;p18"/>
          <p:cNvSpPr txBox="1"/>
          <p:nvPr/>
        </p:nvSpPr>
        <p:spPr>
          <a:xfrm>
            <a:off x="1850050" y="872025"/>
            <a:ext cx="229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Kalman Filter</a:t>
            </a:r>
            <a:endParaRPr b="1"/>
          </a:p>
        </p:txBody>
      </p:sp>
      <p:sp>
        <p:nvSpPr>
          <p:cNvPr id="202" name="Google Shape;202;p18"/>
          <p:cNvSpPr txBox="1"/>
          <p:nvPr/>
        </p:nvSpPr>
        <p:spPr>
          <a:xfrm>
            <a:off x="2814675" y="1259775"/>
            <a:ext cx="3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203" name="Google Shape;203;p18"/>
          <p:cNvCxnSpPr>
            <a:stCxn id="198" idx="2"/>
            <a:endCxn id="194" idx="0"/>
          </p:cNvCxnSpPr>
          <p:nvPr/>
        </p:nvCxnSpPr>
        <p:spPr>
          <a:xfrm>
            <a:off x="1824525" y="1662825"/>
            <a:ext cx="0" cy="29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8"/>
          <p:cNvCxnSpPr>
            <a:stCxn id="199" idx="2"/>
            <a:endCxn id="195" idx="0"/>
          </p:cNvCxnSpPr>
          <p:nvPr/>
        </p:nvCxnSpPr>
        <p:spPr>
          <a:xfrm>
            <a:off x="4164225" y="1662825"/>
            <a:ext cx="0" cy="29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8"/>
          <p:cNvCxnSpPr>
            <a:stCxn id="194" idx="2"/>
            <a:endCxn id="196" idx="1"/>
          </p:cNvCxnSpPr>
          <p:nvPr/>
        </p:nvCxnSpPr>
        <p:spPr>
          <a:xfrm flipH="1" rot="-5400000">
            <a:off x="1747275" y="2443638"/>
            <a:ext cx="567600" cy="413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8"/>
          <p:cNvCxnSpPr>
            <a:stCxn id="195" idx="2"/>
            <a:endCxn id="196" idx="3"/>
          </p:cNvCxnSpPr>
          <p:nvPr/>
        </p:nvCxnSpPr>
        <p:spPr>
          <a:xfrm rot="5400000">
            <a:off x="3674175" y="2443938"/>
            <a:ext cx="567600" cy="412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18"/>
          <p:cNvCxnSpPr>
            <a:stCxn id="196" idx="2"/>
            <a:endCxn id="197" idx="0"/>
          </p:cNvCxnSpPr>
          <p:nvPr/>
        </p:nvCxnSpPr>
        <p:spPr>
          <a:xfrm flipH="1">
            <a:off x="2994375" y="3284463"/>
            <a:ext cx="300" cy="35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8"/>
          <p:cNvCxnSpPr>
            <a:stCxn id="197" idx="3"/>
            <a:endCxn id="200" idx="1"/>
          </p:cNvCxnSpPr>
          <p:nvPr/>
        </p:nvCxnSpPr>
        <p:spPr>
          <a:xfrm flipH="1" rot="10800000">
            <a:off x="3860325" y="3019275"/>
            <a:ext cx="1700700" cy="1053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18"/>
          <p:cNvSpPr/>
          <p:nvPr/>
        </p:nvSpPr>
        <p:spPr>
          <a:xfrm>
            <a:off x="5561100" y="3637575"/>
            <a:ext cx="1623000" cy="871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More Efficient and Effective Performance</a:t>
            </a:r>
            <a:endParaRPr sz="1300"/>
          </a:p>
        </p:txBody>
      </p:sp>
      <p:cxnSp>
        <p:nvCxnSpPr>
          <p:cNvPr id="210" name="Google Shape;210;p18"/>
          <p:cNvCxnSpPr>
            <a:endCxn id="209" idx="1"/>
          </p:cNvCxnSpPr>
          <p:nvPr/>
        </p:nvCxnSpPr>
        <p:spPr>
          <a:xfrm>
            <a:off x="4055700" y="4073175"/>
            <a:ext cx="1505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741225" y="212400"/>
            <a:ext cx="7505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the Kalman Filter (KF)</a:t>
            </a:r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887350" y="814350"/>
            <a:ext cx="3964800" cy="24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terative sensor-fusion algorithm that keeps track of an internal model of the robot's state, and updates it with new measurements at each timestep.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Like a weighted average-over-time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Tracks uncertainties &amp; covariance as well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Measurements, </a:t>
            </a:r>
            <a:r>
              <a:rPr b="1" i="1" lang="en"/>
              <a:t>Z</a:t>
            </a:r>
            <a:r>
              <a:rPr lang="en"/>
              <a:t>, include GPS, IMU, encoders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Uses a “dynamic model” to form predictions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We want to track position (</a:t>
            </a:r>
            <a:r>
              <a:rPr i="1" lang="en"/>
              <a:t>x</a:t>
            </a:r>
            <a:r>
              <a:rPr lang="en"/>
              <a:t> and </a:t>
            </a:r>
            <a:r>
              <a:rPr i="1" lang="en"/>
              <a:t>y</a:t>
            </a:r>
            <a:r>
              <a:rPr lang="en"/>
              <a:t>), and need the velocities to do that; our </a:t>
            </a:r>
            <a:r>
              <a:rPr lang="en"/>
              <a:t>state is represented by </a:t>
            </a:r>
            <a:r>
              <a:rPr b="1" i="1" lang="en"/>
              <a:t>X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5261950" y="1727575"/>
            <a:ext cx="3308100" cy="1176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5411592" y="1948735"/>
            <a:ext cx="11748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PREDICT</a:t>
            </a:r>
            <a:endParaRPr sz="1300"/>
          </a:p>
        </p:txBody>
      </p:sp>
      <p:sp>
        <p:nvSpPr>
          <p:cNvPr id="220" name="Google Shape;220;p19"/>
          <p:cNvSpPr/>
          <p:nvPr/>
        </p:nvSpPr>
        <p:spPr>
          <a:xfrm>
            <a:off x="7145775" y="950814"/>
            <a:ext cx="11748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MEASURE</a:t>
            </a:r>
            <a:endParaRPr sz="1300"/>
          </a:p>
        </p:txBody>
      </p:sp>
      <p:sp>
        <p:nvSpPr>
          <p:cNvPr id="221" name="Google Shape;221;p19"/>
          <p:cNvSpPr/>
          <p:nvPr/>
        </p:nvSpPr>
        <p:spPr>
          <a:xfrm>
            <a:off x="7145775" y="1948735"/>
            <a:ext cx="11748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UPDATE</a:t>
            </a:r>
            <a:endParaRPr sz="1300"/>
          </a:p>
        </p:txBody>
      </p:sp>
      <p:cxnSp>
        <p:nvCxnSpPr>
          <p:cNvPr id="222" name="Google Shape;222;p19"/>
          <p:cNvCxnSpPr>
            <a:stCxn id="221" idx="2"/>
            <a:endCxn id="219" idx="2"/>
          </p:cNvCxnSpPr>
          <p:nvPr/>
        </p:nvCxnSpPr>
        <p:spPr>
          <a:xfrm rot="5400000">
            <a:off x="6865725" y="1487785"/>
            <a:ext cx="600" cy="1734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19"/>
          <p:cNvCxnSpPr>
            <a:stCxn id="220" idx="2"/>
            <a:endCxn id="221" idx="0"/>
          </p:cNvCxnSpPr>
          <p:nvPr/>
        </p:nvCxnSpPr>
        <p:spPr>
          <a:xfrm>
            <a:off x="7733175" y="1356714"/>
            <a:ext cx="0" cy="5919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19"/>
          <p:cNvCxnSpPr>
            <a:stCxn id="219" idx="3"/>
            <a:endCxn id="221" idx="1"/>
          </p:cNvCxnSpPr>
          <p:nvPr/>
        </p:nvCxnSpPr>
        <p:spPr>
          <a:xfrm>
            <a:off x="6586392" y="2151685"/>
            <a:ext cx="559500" cy="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19"/>
          <p:cNvSpPr/>
          <p:nvPr/>
        </p:nvSpPr>
        <p:spPr>
          <a:xfrm>
            <a:off x="5411600" y="950814"/>
            <a:ext cx="1174800" cy="40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INITIALIZE</a:t>
            </a:r>
            <a:endParaRPr sz="1300"/>
          </a:p>
        </p:txBody>
      </p:sp>
      <p:cxnSp>
        <p:nvCxnSpPr>
          <p:cNvPr id="226" name="Google Shape;226;p19"/>
          <p:cNvCxnSpPr/>
          <p:nvPr/>
        </p:nvCxnSpPr>
        <p:spPr>
          <a:xfrm>
            <a:off x="6916000" y="2701675"/>
            <a:ext cx="0" cy="5178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19"/>
          <p:cNvCxnSpPr>
            <a:stCxn id="225" idx="2"/>
            <a:endCxn id="219" idx="0"/>
          </p:cNvCxnSpPr>
          <p:nvPr/>
        </p:nvCxnSpPr>
        <p:spPr>
          <a:xfrm>
            <a:off x="5999000" y="1356714"/>
            <a:ext cx="0" cy="59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28" name="Google Shape;228;p19"/>
          <p:cNvSpPr/>
          <p:nvPr/>
        </p:nvSpPr>
        <p:spPr>
          <a:xfrm>
            <a:off x="6299657" y="3228875"/>
            <a:ext cx="1232700" cy="474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OUTPUT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system state</a:t>
            </a:r>
            <a:endParaRPr sz="1300"/>
          </a:p>
        </p:txBody>
      </p:sp>
      <p:pic>
        <p:nvPicPr>
          <p:cNvPr id="229" name="Google Shape;2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850" y="3769487"/>
            <a:ext cx="2828305" cy="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13" y="3228875"/>
            <a:ext cx="4131674" cy="13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741225" y="212400"/>
            <a:ext cx="75057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with the KF Integrated</a:t>
            </a:r>
            <a:endParaRPr/>
          </a:p>
        </p:txBody>
      </p:sp>
      <p:sp>
        <p:nvSpPr>
          <p:cNvPr id="236" name="Google Shape;236;p20"/>
          <p:cNvSpPr txBox="1"/>
          <p:nvPr>
            <p:ph idx="12" type="sldNum"/>
          </p:nvPr>
        </p:nvSpPr>
        <p:spPr>
          <a:xfrm>
            <a:off x="8390734" y="2123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2682325" y="2249175"/>
            <a:ext cx="4648800" cy="185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2800150" y="3196925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5854250" y="3196925"/>
            <a:ext cx="13053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4616850" y="3187625"/>
            <a:ext cx="726000" cy="732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cxnSp>
        <p:nvCxnSpPr>
          <p:cNvPr id="241" name="Google Shape;241;p20"/>
          <p:cNvCxnSpPr/>
          <p:nvPr/>
        </p:nvCxnSpPr>
        <p:spPr>
          <a:xfrm>
            <a:off x="3118700" y="1727075"/>
            <a:ext cx="0" cy="14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0"/>
          <p:cNvCxnSpPr/>
          <p:nvPr/>
        </p:nvCxnSpPr>
        <p:spPr>
          <a:xfrm>
            <a:off x="4105450" y="3422263"/>
            <a:ext cx="51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0"/>
          <p:cNvCxnSpPr>
            <a:stCxn id="240" idx="3"/>
            <a:endCxn id="239" idx="1"/>
          </p:cNvCxnSpPr>
          <p:nvPr/>
        </p:nvCxnSpPr>
        <p:spPr>
          <a:xfrm>
            <a:off x="5342850" y="3553775"/>
            <a:ext cx="511500" cy="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0"/>
          <p:cNvCxnSpPr/>
          <p:nvPr/>
        </p:nvCxnSpPr>
        <p:spPr>
          <a:xfrm rot="10800000">
            <a:off x="6378275" y="1727225"/>
            <a:ext cx="0" cy="14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0"/>
          <p:cNvCxnSpPr/>
          <p:nvPr/>
        </p:nvCxnSpPr>
        <p:spPr>
          <a:xfrm>
            <a:off x="4105450" y="3752063"/>
            <a:ext cx="492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0"/>
          <p:cNvSpPr txBox="1"/>
          <p:nvPr/>
        </p:nvSpPr>
        <p:spPr>
          <a:xfrm>
            <a:off x="2392700" y="1741275"/>
            <a:ext cx="7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Waypoints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IMU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7" name="Google Shape;247;p20"/>
          <p:cNvSpPr txBox="1"/>
          <p:nvPr/>
        </p:nvSpPr>
        <p:spPr>
          <a:xfrm>
            <a:off x="4039225" y="3522600"/>
            <a:ext cx="501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next wp</a:t>
            </a:r>
            <a:endParaRPr sz="700"/>
          </a:p>
        </p:txBody>
      </p:sp>
      <p:sp>
        <p:nvSpPr>
          <p:cNvPr id="248" name="Google Shape;248;p20"/>
          <p:cNvSpPr txBox="1"/>
          <p:nvPr/>
        </p:nvSpPr>
        <p:spPr>
          <a:xfrm>
            <a:off x="4086625" y="3194675"/>
            <a:ext cx="406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hdg </a:t>
            </a:r>
            <a:endParaRPr sz="700"/>
          </a:p>
        </p:txBody>
      </p:sp>
      <p:sp>
        <p:nvSpPr>
          <p:cNvPr id="249" name="Google Shape;249;p20"/>
          <p:cNvSpPr txBox="1"/>
          <p:nvPr/>
        </p:nvSpPr>
        <p:spPr>
          <a:xfrm>
            <a:off x="5305225" y="3276025"/>
            <a:ext cx="57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goal hdg</a:t>
            </a:r>
            <a:endParaRPr sz="700"/>
          </a:p>
        </p:txBody>
      </p:sp>
      <p:sp>
        <p:nvSpPr>
          <p:cNvPr id="250" name="Google Shape;250;p20"/>
          <p:cNvSpPr txBox="1"/>
          <p:nvPr/>
        </p:nvSpPr>
        <p:spPr>
          <a:xfrm>
            <a:off x="5438650" y="1795125"/>
            <a:ext cx="7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Bumper state</a:t>
            </a:r>
            <a:endParaRPr sz="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LiDAR</a:t>
            </a:r>
            <a:endParaRPr sz="700"/>
          </a:p>
        </p:txBody>
      </p:sp>
      <p:cxnSp>
        <p:nvCxnSpPr>
          <p:cNvPr id="251" name="Google Shape;251;p20"/>
          <p:cNvCxnSpPr/>
          <p:nvPr/>
        </p:nvCxnSpPr>
        <p:spPr>
          <a:xfrm>
            <a:off x="6203050" y="1729475"/>
            <a:ext cx="0" cy="146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0"/>
          <p:cNvSpPr txBox="1"/>
          <p:nvPr/>
        </p:nvSpPr>
        <p:spPr>
          <a:xfrm>
            <a:off x="6378275" y="1795125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Command velocity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Command heading</a:t>
            </a:r>
            <a:endParaRPr sz="700"/>
          </a:p>
        </p:txBody>
      </p:sp>
      <p:sp>
        <p:nvSpPr>
          <p:cNvPr id="253" name="Google Shape;253;p20"/>
          <p:cNvSpPr txBox="1"/>
          <p:nvPr/>
        </p:nvSpPr>
        <p:spPr>
          <a:xfrm>
            <a:off x="5178313" y="22293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</a:t>
            </a:r>
            <a:endParaRPr b="1"/>
          </a:p>
        </p:txBody>
      </p:sp>
      <p:sp>
        <p:nvSpPr>
          <p:cNvPr id="254" name="Google Shape;254;p20"/>
          <p:cNvSpPr/>
          <p:nvPr/>
        </p:nvSpPr>
        <p:spPr>
          <a:xfrm>
            <a:off x="2682175" y="1170975"/>
            <a:ext cx="4648800" cy="547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Simulator</a:t>
            </a:r>
            <a:endParaRPr b="1"/>
          </a:p>
        </p:txBody>
      </p:sp>
      <p:sp>
        <p:nvSpPr>
          <p:cNvPr id="255" name="Google Shape;255;p20"/>
          <p:cNvSpPr/>
          <p:nvPr/>
        </p:nvSpPr>
        <p:spPr>
          <a:xfrm>
            <a:off x="3278100" y="2352725"/>
            <a:ext cx="1305300" cy="434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</a:t>
            </a:r>
            <a:endParaRPr/>
          </a:p>
        </p:txBody>
      </p:sp>
      <p:cxnSp>
        <p:nvCxnSpPr>
          <p:cNvPr id="256" name="Google Shape;256;p20"/>
          <p:cNvCxnSpPr/>
          <p:nvPr/>
        </p:nvCxnSpPr>
        <p:spPr>
          <a:xfrm rot="10800000">
            <a:off x="3568400" y="2787425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20"/>
          <p:cNvSpPr txBox="1"/>
          <p:nvPr/>
        </p:nvSpPr>
        <p:spPr>
          <a:xfrm>
            <a:off x="3258350" y="2845925"/>
            <a:ext cx="33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hdg</a:t>
            </a:r>
            <a:endParaRPr sz="700"/>
          </a:p>
        </p:txBody>
      </p:sp>
      <p:cxnSp>
        <p:nvCxnSpPr>
          <p:cNvPr id="258" name="Google Shape;258;p20"/>
          <p:cNvCxnSpPr/>
          <p:nvPr/>
        </p:nvCxnSpPr>
        <p:spPr>
          <a:xfrm>
            <a:off x="3567025" y="1718475"/>
            <a:ext cx="0" cy="63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0"/>
          <p:cNvSpPr txBox="1"/>
          <p:nvPr/>
        </p:nvSpPr>
        <p:spPr>
          <a:xfrm>
            <a:off x="3568400" y="1729875"/>
            <a:ext cx="100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IMU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GPS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Encoders</a:t>
            </a:r>
            <a:endParaRPr sz="700"/>
          </a:p>
        </p:txBody>
      </p:sp>
      <p:cxnSp>
        <p:nvCxnSpPr>
          <p:cNvPr id="260" name="Google Shape;260;p20"/>
          <p:cNvCxnSpPr/>
          <p:nvPr/>
        </p:nvCxnSpPr>
        <p:spPr>
          <a:xfrm>
            <a:off x="3783500" y="2790575"/>
            <a:ext cx="0" cy="414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0"/>
          <p:cNvSpPr txBox="1"/>
          <p:nvPr/>
        </p:nvSpPr>
        <p:spPr>
          <a:xfrm>
            <a:off x="3729200" y="2759050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KF state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(position, velocity)</a:t>
            </a:r>
            <a:endParaRPr sz="700"/>
          </a:p>
        </p:txBody>
      </p:sp>
      <p:cxnSp>
        <p:nvCxnSpPr>
          <p:cNvPr id="262" name="Google Shape;262;p20"/>
          <p:cNvCxnSpPr/>
          <p:nvPr/>
        </p:nvCxnSpPr>
        <p:spPr>
          <a:xfrm>
            <a:off x="4583388" y="2698950"/>
            <a:ext cx="1477500" cy="507600"/>
          </a:xfrm>
          <a:prstGeom prst="bentConnector3">
            <a:avLst>
              <a:gd fmla="val 9968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0"/>
          <p:cNvSpPr txBox="1"/>
          <p:nvPr/>
        </p:nvSpPr>
        <p:spPr>
          <a:xfrm>
            <a:off x="4583388" y="2438175"/>
            <a:ext cx="61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KF init flag</a:t>
            </a:r>
            <a:endParaRPr sz="700"/>
          </a:p>
        </p:txBody>
      </p:sp>
      <p:sp>
        <p:nvSpPr>
          <p:cNvPr id="264" name="Google Shape;264;p20"/>
          <p:cNvSpPr/>
          <p:nvPr/>
        </p:nvSpPr>
        <p:spPr>
          <a:xfrm>
            <a:off x="1282100" y="2969175"/>
            <a:ext cx="1171800" cy="41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plot_one_run.R</a:t>
            </a:r>
            <a:endParaRPr sz="1000"/>
          </a:p>
        </p:txBody>
      </p:sp>
      <p:cxnSp>
        <p:nvCxnSpPr>
          <p:cNvPr id="265" name="Google Shape;265;p20"/>
          <p:cNvCxnSpPr>
            <a:stCxn id="255" idx="1"/>
            <a:endCxn id="266" idx="3"/>
          </p:cNvCxnSpPr>
          <p:nvPr/>
        </p:nvCxnSpPr>
        <p:spPr>
          <a:xfrm rot="10800000">
            <a:off x="2218500" y="2570075"/>
            <a:ext cx="1059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66" name="Google Shape;266;p20"/>
          <p:cNvSpPr/>
          <p:nvPr/>
        </p:nvSpPr>
        <p:spPr>
          <a:xfrm>
            <a:off x="1517450" y="2396975"/>
            <a:ext cx="7011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kf_data/</a:t>
            </a:r>
            <a:endParaRPr sz="1000"/>
          </a:p>
        </p:txBody>
      </p:sp>
      <p:cxnSp>
        <p:nvCxnSpPr>
          <p:cNvPr id="267" name="Google Shape;267;p20"/>
          <p:cNvCxnSpPr>
            <a:stCxn id="254" idx="1"/>
            <a:endCxn id="268" idx="3"/>
          </p:cNvCxnSpPr>
          <p:nvPr/>
        </p:nvCxnSpPr>
        <p:spPr>
          <a:xfrm rot="10800000">
            <a:off x="2250175" y="1444725"/>
            <a:ext cx="43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68" name="Google Shape;268;p20"/>
          <p:cNvSpPr/>
          <p:nvPr/>
        </p:nvSpPr>
        <p:spPr>
          <a:xfrm>
            <a:off x="1485800" y="1271625"/>
            <a:ext cx="7644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results.txt</a:t>
            </a:r>
            <a:endParaRPr sz="1000"/>
          </a:p>
        </p:txBody>
      </p:sp>
      <p:cxnSp>
        <p:nvCxnSpPr>
          <p:cNvPr id="269" name="Google Shape;269;p20"/>
          <p:cNvCxnSpPr>
            <a:stCxn id="266" idx="2"/>
            <a:endCxn id="264" idx="0"/>
          </p:cNvCxnSpPr>
          <p:nvPr/>
        </p:nvCxnSpPr>
        <p:spPr>
          <a:xfrm>
            <a:off x="1868000" y="2743175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70" name="Google Shape;270;p20"/>
          <p:cNvCxnSpPr/>
          <p:nvPr/>
        </p:nvCxnSpPr>
        <p:spPr>
          <a:xfrm>
            <a:off x="1868000" y="3383175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71" name="Google Shape;271;p20"/>
          <p:cNvSpPr/>
          <p:nvPr/>
        </p:nvSpPr>
        <p:spPr>
          <a:xfrm>
            <a:off x="1517450" y="3609175"/>
            <a:ext cx="701100" cy="34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kf_plots/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819150" y="202650"/>
            <a:ext cx="71007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 Process</a:t>
            </a:r>
            <a:endParaRPr/>
          </a:p>
        </p:txBody>
      </p:sp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819150" y="915750"/>
            <a:ext cx="2541600" cy="3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separate the KF cycle into two parts: Time Update (Predict) and </a:t>
            </a:r>
            <a:r>
              <a:rPr lang="en"/>
              <a:t>Measurement Update (Correct)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a prediction.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Compare this prediction to new measurements.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Update the 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step in the figure represents one of the five KF equations.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 txBox="1"/>
          <p:nvPr>
            <p:ph idx="1" type="body"/>
          </p:nvPr>
        </p:nvSpPr>
        <p:spPr>
          <a:xfrm>
            <a:off x="4741275" y="2884725"/>
            <a:ext cx="3237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Multidimensional Kalman Filter equation cycle.</a:t>
            </a:r>
            <a:r>
              <a:rPr i="1" lang="en" sz="800"/>
              <a:t> </a:t>
            </a:r>
            <a:endParaRPr i="1" sz="1200"/>
          </a:p>
        </p:txBody>
      </p:sp>
      <p:sp>
        <p:nvSpPr>
          <p:cNvPr id="279" name="Google Shape;279;p21"/>
          <p:cNvSpPr txBox="1"/>
          <p:nvPr>
            <p:ph idx="12" type="sldNum"/>
          </p:nvPr>
        </p:nvSpPr>
        <p:spPr>
          <a:xfrm>
            <a:off x="8390734" y="20264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" name="Google Shape;280;p21"/>
          <p:cNvCxnSpPr/>
          <p:nvPr/>
        </p:nvCxnSpPr>
        <p:spPr>
          <a:xfrm flipH="1">
            <a:off x="5237625" y="2468275"/>
            <a:ext cx="2254200" cy="3294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1"/>
          <p:cNvCxnSpPr/>
          <p:nvPr/>
        </p:nvCxnSpPr>
        <p:spPr>
          <a:xfrm>
            <a:off x="7470600" y="1120000"/>
            <a:ext cx="0" cy="30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1"/>
          <p:cNvCxnSpPr/>
          <p:nvPr/>
        </p:nvCxnSpPr>
        <p:spPr>
          <a:xfrm flipH="1" rot="10800000">
            <a:off x="5237625" y="1124575"/>
            <a:ext cx="2244600" cy="3060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1"/>
          <p:cNvSpPr/>
          <p:nvPr/>
        </p:nvSpPr>
        <p:spPr>
          <a:xfrm>
            <a:off x="3694150" y="1427850"/>
            <a:ext cx="1953000" cy="946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3768400" y="832800"/>
            <a:ext cx="1149300" cy="36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  Initial Estimate</a:t>
            </a:r>
            <a:endParaRPr sz="900"/>
          </a:p>
        </p:txBody>
      </p:sp>
      <p:sp>
        <p:nvSpPr>
          <p:cNvPr id="285" name="Google Shape;285;p21"/>
          <p:cNvSpPr txBox="1"/>
          <p:nvPr/>
        </p:nvSpPr>
        <p:spPr>
          <a:xfrm>
            <a:off x="4115350" y="1456075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</a:t>
            </a:r>
            <a:endParaRPr/>
          </a:p>
        </p:txBody>
      </p:sp>
      <p:cxnSp>
        <p:nvCxnSpPr>
          <p:cNvPr id="286" name="Google Shape;286;p21"/>
          <p:cNvCxnSpPr/>
          <p:nvPr/>
        </p:nvCxnSpPr>
        <p:spPr>
          <a:xfrm>
            <a:off x="3837700" y="1818425"/>
            <a:ext cx="166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1"/>
          <p:cNvSpPr txBox="1"/>
          <p:nvPr/>
        </p:nvSpPr>
        <p:spPr>
          <a:xfrm>
            <a:off x="3665950" y="1887788"/>
            <a:ext cx="20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State Extrapolation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Uncertainty Extrapolation</a:t>
            </a:r>
            <a:endParaRPr sz="900"/>
          </a:p>
        </p:txBody>
      </p:sp>
      <p:sp>
        <p:nvSpPr>
          <p:cNvPr id="288" name="Google Shape;288;p21"/>
          <p:cNvSpPr/>
          <p:nvPr/>
        </p:nvSpPr>
        <p:spPr>
          <a:xfrm>
            <a:off x="6230550" y="1422600"/>
            <a:ext cx="2479800" cy="114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6915150" y="1450825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</a:t>
            </a:r>
            <a:endParaRPr/>
          </a:p>
        </p:txBody>
      </p:sp>
      <p:cxnSp>
        <p:nvCxnSpPr>
          <p:cNvPr id="290" name="Google Shape;290;p21"/>
          <p:cNvCxnSpPr/>
          <p:nvPr/>
        </p:nvCxnSpPr>
        <p:spPr>
          <a:xfrm>
            <a:off x="6637500" y="1813175"/>
            <a:ext cx="166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1"/>
          <p:cNvSpPr txBox="1"/>
          <p:nvPr/>
        </p:nvSpPr>
        <p:spPr>
          <a:xfrm>
            <a:off x="6197600" y="1907275"/>
            <a:ext cx="251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 startAt="3"/>
            </a:pPr>
            <a:r>
              <a:rPr lang="en" sz="900"/>
              <a:t>Compute Kalman Gain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 startAt="3"/>
            </a:pPr>
            <a:r>
              <a:rPr lang="en" sz="900"/>
              <a:t>Update Estimate with Measurement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 startAt="3"/>
            </a:pPr>
            <a:r>
              <a:rPr lang="en" sz="900"/>
              <a:t>Update Estimate Uncertainty</a:t>
            </a:r>
            <a:endParaRPr sz="900"/>
          </a:p>
        </p:txBody>
      </p:sp>
      <p:cxnSp>
        <p:nvCxnSpPr>
          <p:cNvPr id="292" name="Google Shape;292;p21"/>
          <p:cNvCxnSpPr/>
          <p:nvPr/>
        </p:nvCxnSpPr>
        <p:spPr>
          <a:xfrm rot="10800000">
            <a:off x="5242425" y="2381000"/>
            <a:ext cx="0" cy="42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1"/>
          <p:cNvCxnSpPr/>
          <p:nvPr/>
        </p:nvCxnSpPr>
        <p:spPr>
          <a:xfrm>
            <a:off x="4296550" y="1200000"/>
            <a:ext cx="0" cy="22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294" name="Google Shape;2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00" y="3284925"/>
            <a:ext cx="1754958" cy="10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819" y="3335000"/>
            <a:ext cx="1812556" cy="1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1"/>
          <p:cNvSpPr txBox="1"/>
          <p:nvPr>
            <p:ph idx="1" type="body"/>
          </p:nvPr>
        </p:nvSpPr>
        <p:spPr>
          <a:xfrm>
            <a:off x="4237725" y="4294650"/>
            <a:ext cx="206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Dynamic model used for state extrapolation (prediction).</a:t>
            </a:r>
            <a:endParaRPr i="1" sz="1200"/>
          </a:p>
        </p:txBody>
      </p: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6762175" y="4294650"/>
            <a:ext cx="2009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State transition matrix that encodes this model.</a:t>
            </a:r>
            <a:endParaRPr i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